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3D751C-D3CA-4A5A-95C7-5421777570C6}">
  <a:tblStyle styleId="{073D751C-D3CA-4A5A-95C7-5421777570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6" Type="http://schemas.openxmlformats.org/officeDocument/2006/relationships/slide" Target="slides/slide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of Team Alpha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2f2c86f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2f2c86f8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discuss about needed supplies and guides’ general duties including  in charge of organizing and planning the trips, including investigating airfares, visa requirements, and inoculations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52c8816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52c8816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60ddc4675_1_89:notes"/>
          <p:cNvSpPr/>
          <p:nvPr>
            <p:ph idx="2" type="sldImg"/>
          </p:nvPr>
        </p:nvSpPr>
        <p:spPr>
          <a:xfrm>
            <a:off x="381402"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60ddc4675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5fec38a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5fec38a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lang="en">
                <a:solidFill>
                  <a:schemeClr val="dk1"/>
                </a:solidFill>
              </a:rPr>
              <a:t>We created a query on the Customer table to count how many customers buy and how many rent their equipment.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Due to our anonymous data collection policy, we collected numbers and not names. We make personas to represent these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New database results=30%. Still worth it.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5fec38a4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5fec38a4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created a query on the Trip table to count how many treks there have been to each location. As you can see, based off of this months pull of the new database we have more business. However Africa’s result is misleading due to Mrs. Culligans family extending their trip.(because we have 1 more trip than listed customers)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5fec38a4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5fec38a4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created a query for the Supply table to count how much of the inventory is more than five (5) years old.We currently have no supplies over 5 years old. We just donated the oldest  supplies to the instructor course on main.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52c8816f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52c8816f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2f2c86f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2f2c86f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assumptions and further </a:t>
            </a:r>
            <a:r>
              <a:rPr lang="en"/>
              <a:t>elaborate</a:t>
            </a:r>
            <a:r>
              <a:rPr lang="en"/>
              <a:t> if needed.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65" name="Google Shape;65;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66" name="Google Shape;66;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4"/>
          <p:cNvSpPr txBox="1"/>
          <p:nvPr>
            <p:ph type="ctrTitle"/>
          </p:nvPr>
        </p:nvSpPr>
        <p:spPr>
          <a:xfrm>
            <a:off x="1680302" y="1188925"/>
            <a:ext cx="5783400" cy="1457400"/>
          </a:xfrm>
          <a:prstGeom prst="rect">
            <a:avLst/>
          </a:prstGeom>
        </p:spPr>
        <p:txBody>
          <a:bodyPr anchorCtr="0" anchor="b" bIns="101800" lIns="101800" spcFirstLastPara="1" rIns="101800" wrap="square" tIns="101800">
            <a:norm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68" name="Google Shape;68;p14"/>
          <p:cNvSpPr txBox="1"/>
          <p:nvPr>
            <p:ph idx="1" type="subTitle"/>
          </p:nvPr>
        </p:nvSpPr>
        <p:spPr>
          <a:xfrm>
            <a:off x="1680302" y="3049450"/>
            <a:ext cx="5783400" cy="909000"/>
          </a:xfrm>
          <a:prstGeom prst="rect">
            <a:avLst/>
          </a:prstGeom>
        </p:spPr>
        <p:txBody>
          <a:bodyPr anchorCtr="0" anchor="t" bIns="101800" lIns="101800" spcFirstLastPara="1" rIns="101800" wrap="square" tIns="101800">
            <a:normAutofit/>
          </a:bodyPr>
          <a:lstStyle>
            <a:lvl1pPr lvl="0"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700"/>
              <a:buFont typeface="Roboto Slab"/>
              <a:buNone/>
              <a:defRPr sz="2700">
                <a:solidFill>
                  <a:schemeClr val="accent5"/>
                </a:solidFill>
                <a:latin typeface="Roboto Slab"/>
                <a:ea typeface="Roboto Slab"/>
                <a:cs typeface="Roboto Slab"/>
                <a:sym typeface="Roboto Slab"/>
              </a:defRPr>
            </a:lvl9pPr>
          </a:lstStyle>
          <a:p/>
        </p:txBody>
      </p:sp>
      <p:sp>
        <p:nvSpPr>
          <p:cNvPr id="69" name="Google Shape;69;p14"/>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cxnSp>
        <p:nvCxnSpPr>
          <p:cNvPr id="71" name="Google Shape;71;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5"/>
          <p:cNvSpPr txBox="1"/>
          <p:nvPr>
            <p:ph type="title"/>
          </p:nvPr>
        </p:nvSpPr>
        <p:spPr>
          <a:xfrm>
            <a:off x="480750" y="1764950"/>
            <a:ext cx="8222100" cy="907500"/>
          </a:xfrm>
          <a:prstGeom prst="rect">
            <a:avLst/>
          </a:prstGeom>
        </p:spPr>
        <p:txBody>
          <a:bodyPr anchorCtr="0" anchor="b" bIns="101800" lIns="101800" spcFirstLastPara="1" rIns="101800" wrap="square" tIns="101800">
            <a:norm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
        <p:nvSpPr>
          <p:cNvPr id="73" name="Google Shape;73;p15"/>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cxnSp>
        <p:nvCxnSpPr>
          <p:cNvPr id="75" name="Google Shape;75;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6" name="Google Shape;76;p16"/>
          <p:cNvSpPr txBox="1"/>
          <p:nvPr>
            <p:ph type="title"/>
          </p:nvPr>
        </p:nvSpPr>
        <p:spPr>
          <a:xfrm>
            <a:off x="387900" y="458025"/>
            <a:ext cx="8368200" cy="686100"/>
          </a:xfrm>
          <a:prstGeom prst="rect">
            <a:avLst/>
          </a:prstGeom>
        </p:spPr>
        <p:txBody>
          <a:bodyPr anchorCtr="0" anchor="b" bIns="101800" lIns="101800" spcFirstLastPara="1" rIns="101800" wrap="square" tIns="10180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7" name="Google Shape;77;p16"/>
          <p:cNvSpPr txBox="1"/>
          <p:nvPr>
            <p:ph idx="1" type="body"/>
          </p:nvPr>
        </p:nvSpPr>
        <p:spPr>
          <a:xfrm>
            <a:off x="387900" y="1489824"/>
            <a:ext cx="8368200" cy="3078900"/>
          </a:xfrm>
          <a:prstGeom prst="rect">
            <a:avLst/>
          </a:prstGeom>
        </p:spPr>
        <p:txBody>
          <a:bodyPr anchorCtr="0" anchor="t" bIns="101800" lIns="101800" spcFirstLastPara="1" rIns="101800" wrap="square" tIns="101800">
            <a:normAutofit/>
          </a:bodyPr>
          <a:lstStyle>
            <a:lvl1pPr indent="-355600" lvl="0" marL="457200" rtl="0">
              <a:spcBef>
                <a:spcPts val="0"/>
              </a:spcBef>
              <a:spcAft>
                <a:spcPts val="0"/>
              </a:spcAft>
              <a:buSzPts val="20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8" name="Google Shape;78;p16"/>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cxnSp>
        <p:nvCxnSpPr>
          <p:cNvPr id="80" name="Google Shape;80;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7"/>
          <p:cNvSpPr txBox="1"/>
          <p:nvPr>
            <p:ph type="title"/>
          </p:nvPr>
        </p:nvSpPr>
        <p:spPr>
          <a:xfrm>
            <a:off x="387900" y="458025"/>
            <a:ext cx="8368200" cy="686100"/>
          </a:xfrm>
          <a:prstGeom prst="rect">
            <a:avLst/>
          </a:prstGeom>
        </p:spPr>
        <p:txBody>
          <a:bodyPr anchorCtr="0" anchor="b" bIns="101800" lIns="101800" spcFirstLastPara="1" rIns="101800" wrap="square" tIns="10180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2" name="Google Shape;82;p17"/>
          <p:cNvSpPr txBox="1"/>
          <p:nvPr>
            <p:ph idx="1" type="body"/>
          </p:nvPr>
        </p:nvSpPr>
        <p:spPr>
          <a:xfrm>
            <a:off x="387900" y="1489825"/>
            <a:ext cx="3999900" cy="3078900"/>
          </a:xfrm>
          <a:prstGeom prst="rect">
            <a:avLst/>
          </a:prstGeom>
        </p:spPr>
        <p:txBody>
          <a:bodyPr anchorCtr="0" anchor="t" bIns="101800" lIns="101800" spcFirstLastPara="1" rIns="101800" wrap="square" tIns="101800">
            <a:normAutofit/>
          </a:bodyPr>
          <a:lstStyle>
            <a:lvl1pPr indent="-323850" lvl="0" marL="457200" rtl="0">
              <a:spcBef>
                <a:spcPts val="0"/>
              </a:spcBef>
              <a:spcAft>
                <a:spcPts val="0"/>
              </a:spcAft>
              <a:buSzPts val="1500"/>
              <a:buChar char="●"/>
              <a:defRPr sz="15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3" name="Google Shape;83;p17"/>
          <p:cNvSpPr txBox="1"/>
          <p:nvPr>
            <p:ph idx="2" type="body"/>
          </p:nvPr>
        </p:nvSpPr>
        <p:spPr>
          <a:xfrm>
            <a:off x="4756200" y="1489825"/>
            <a:ext cx="3999900" cy="3078900"/>
          </a:xfrm>
          <a:prstGeom prst="rect">
            <a:avLst/>
          </a:prstGeom>
        </p:spPr>
        <p:txBody>
          <a:bodyPr anchorCtr="0" anchor="t" bIns="101800" lIns="101800" spcFirstLastPara="1" rIns="101800" wrap="square" tIns="101800">
            <a:normAutofit/>
          </a:bodyPr>
          <a:lstStyle>
            <a:lvl1pPr indent="-323850" lvl="0" marL="457200" rtl="0">
              <a:spcBef>
                <a:spcPts val="0"/>
              </a:spcBef>
              <a:spcAft>
                <a:spcPts val="0"/>
              </a:spcAft>
              <a:buSzPts val="1500"/>
              <a:buChar char="●"/>
              <a:defRPr sz="15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4" name="Google Shape;84;p17"/>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18"/>
          <p:cNvSpPr txBox="1"/>
          <p:nvPr>
            <p:ph type="title"/>
          </p:nvPr>
        </p:nvSpPr>
        <p:spPr>
          <a:xfrm>
            <a:off x="387900" y="458025"/>
            <a:ext cx="8368200" cy="686100"/>
          </a:xfrm>
          <a:prstGeom prst="rect">
            <a:avLst/>
          </a:prstGeom>
        </p:spPr>
        <p:txBody>
          <a:bodyPr anchorCtr="0" anchor="b" bIns="101800" lIns="101800" spcFirstLastPara="1" rIns="101800" wrap="square" tIns="101800">
            <a:norm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7" name="Google Shape;87;p18"/>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cxnSp>
        <p:nvCxnSpPr>
          <p:cNvPr id="89" name="Google Shape;89;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90" name="Google Shape;90;p19"/>
          <p:cNvSpPr txBox="1"/>
          <p:nvPr>
            <p:ph type="title"/>
          </p:nvPr>
        </p:nvSpPr>
        <p:spPr>
          <a:xfrm>
            <a:off x="387900" y="555600"/>
            <a:ext cx="2808000" cy="755700"/>
          </a:xfrm>
          <a:prstGeom prst="rect">
            <a:avLst/>
          </a:prstGeom>
        </p:spPr>
        <p:txBody>
          <a:bodyPr anchorCtr="0" anchor="b" bIns="101800" lIns="101800" spcFirstLastPara="1" rIns="101800" wrap="square" tIns="101800">
            <a:normAutofit/>
          </a:bodyPr>
          <a:lstStyle>
            <a:lvl1pPr lvl="0"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91" name="Google Shape;91;p19"/>
          <p:cNvSpPr txBox="1"/>
          <p:nvPr>
            <p:ph idx="1" type="body"/>
          </p:nvPr>
        </p:nvSpPr>
        <p:spPr>
          <a:xfrm>
            <a:off x="387900" y="1594025"/>
            <a:ext cx="2808000" cy="2681100"/>
          </a:xfrm>
          <a:prstGeom prst="rect">
            <a:avLst/>
          </a:prstGeom>
        </p:spPr>
        <p:txBody>
          <a:bodyPr anchorCtr="0" anchor="t" bIns="101800" lIns="101800" spcFirstLastPara="1" rIns="101800" wrap="square" tIns="101800">
            <a:norm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92" name="Google Shape;92;p19"/>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0"/>
          <p:cNvSpPr txBox="1"/>
          <p:nvPr>
            <p:ph type="title"/>
          </p:nvPr>
        </p:nvSpPr>
        <p:spPr>
          <a:xfrm>
            <a:off x="490250" y="526350"/>
            <a:ext cx="5618700" cy="4091100"/>
          </a:xfrm>
          <a:prstGeom prst="rect">
            <a:avLst/>
          </a:prstGeom>
        </p:spPr>
        <p:txBody>
          <a:bodyPr anchorCtr="0" anchor="ctr" bIns="101800" lIns="101800" spcFirstLastPara="1" rIns="101800" wrap="square" tIns="10180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95" name="Google Shape;95;p20"/>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21"/>
          <p:cNvSpPr/>
          <p:nvPr/>
        </p:nvSpPr>
        <p:spPr>
          <a:xfrm>
            <a:off x="4572000" y="-75"/>
            <a:ext cx="4572000" cy="5143500"/>
          </a:xfrm>
          <a:prstGeom prst="rect">
            <a:avLst/>
          </a:prstGeom>
          <a:solidFill>
            <a:schemeClr val="dk2"/>
          </a:solidFill>
          <a:ln>
            <a:noFill/>
          </a:ln>
        </p:spPr>
        <p:txBody>
          <a:bodyPr anchorCtr="0" anchor="ctr" bIns="101800" lIns="101800" spcFirstLastPara="1" rIns="101800" wrap="square" tIns="101800">
            <a:noAutofit/>
          </a:bodyPr>
          <a:lstStyle/>
          <a:p>
            <a:pPr indent="0" lvl="0" marL="0" rtl="0" algn="l">
              <a:spcBef>
                <a:spcPts val="0"/>
              </a:spcBef>
              <a:spcAft>
                <a:spcPts val="0"/>
              </a:spcAft>
              <a:buNone/>
            </a:pPr>
            <a:r>
              <a:t/>
            </a:r>
            <a:endParaRPr/>
          </a:p>
        </p:txBody>
      </p:sp>
      <p:cxnSp>
        <p:nvCxnSpPr>
          <p:cNvPr id="98" name="Google Shape;98;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9" name="Google Shape;99;p21"/>
          <p:cNvSpPr txBox="1"/>
          <p:nvPr>
            <p:ph type="title"/>
          </p:nvPr>
        </p:nvSpPr>
        <p:spPr>
          <a:xfrm>
            <a:off x="265500" y="1209075"/>
            <a:ext cx="4045200" cy="1506300"/>
          </a:xfrm>
          <a:prstGeom prst="rect">
            <a:avLst/>
          </a:prstGeom>
        </p:spPr>
        <p:txBody>
          <a:bodyPr anchorCtr="0" anchor="b" bIns="101800" lIns="101800" spcFirstLastPara="1" rIns="101800" wrap="square" tIns="101800">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0" name="Google Shape;100;p21"/>
          <p:cNvSpPr txBox="1"/>
          <p:nvPr>
            <p:ph idx="1" type="subTitle"/>
          </p:nvPr>
        </p:nvSpPr>
        <p:spPr>
          <a:xfrm>
            <a:off x="265500" y="2769001"/>
            <a:ext cx="4045200" cy="1345500"/>
          </a:xfrm>
          <a:prstGeom prst="rect">
            <a:avLst/>
          </a:prstGeom>
        </p:spPr>
        <p:txBody>
          <a:bodyPr anchorCtr="0" anchor="t" bIns="101800" lIns="101800" spcFirstLastPara="1" rIns="101800" wrap="square" tIns="101800">
            <a:normAutofit/>
          </a:bodyPr>
          <a:lstStyle>
            <a:lvl1pPr lvl="0" rtl="0" algn="ctr">
              <a:lnSpc>
                <a:spcPct val="100000"/>
              </a:lnSpc>
              <a:spcBef>
                <a:spcPts val="0"/>
              </a:spcBef>
              <a:spcAft>
                <a:spcPts val="0"/>
              </a:spcAft>
              <a:buClr>
                <a:schemeClr val="accent5"/>
              </a:buClr>
              <a:buSzPts val="2300"/>
              <a:buNone/>
              <a:defRPr sz="2300">
                <a:solidFill>
                  <a:schemeClr val="accent5"/>
                </a:solidFill>
              </a:defRPr>
            </a:lvl1pPr>
            <a:lvl2pPr lvl="1" rtl="0" algn="ctr">
              <a:lnSpc>
                <a:spcPct val="100000"/>
              </a:lnSpc>
              <a:spcBef>
                <a:spcPts val="0"/>
              </a:spcBef>
              <a:spcAft>
                <a:spcPts val="0"/>
              </a:spcAft>
              <a:buClr>
                <a:schemeClr val="accent5"/>
              </a:buClr>
              <a:buSzPts val="2300"/>
              <a:buNone/>
              <a:defRPr sz="2300">
                <a:solidFill>
                  <a:schemeClr val="accent5"/>
                </a:solidFill>
              </a:defRPr>
            </a:lvl2pPr>
            <a:lvl3pPr lvl="2" rtl="0" algn="ctr">
              <a:lnSpc>
                <a:spcPct val="100000"/>
              </a:lnSpc>
              <a:spcBef>
                <a:spcPts val="0"/>
              </a:spcBef>
              <a:spcAft>
                <a:spcPts val="0"/>
              </a:spcAft>
              <a:buClr>
                <a:schemeClr val="accent5"/>
              </a:buClr>
              <a:buSzPts val="2300"/>
              <a:buNone/>
              <a:defRPr sz="2300">
                <a:solidFill>
                  <a:schemeClr val="accent5"/>
                </a:solidFill>
              </a:defRPr>
            </a:lvl3pPr>
            <a:lvl4pPr lvl="3" rtl="0" algn="ctr">
              <a:lnSpc>
                <a:spcPct val="100000"/>
              </a:lnSpc>
              <a:spcBef>
                <a:spcPts val="0"/>
              </a:spcBef>
              <a:spcAft>
                <a:spcPts val="0"/>
              </a:spcAft>
              <a:buClr>
                <a:schemeClr val="accent5"/>
              </a:buClr>
              <a:buSzPts val="2300"/>
              <a:buNone/>
              <a:defRPr sz="2300">
                <a:solidFill>
                  <a:schemeClr val="accent5"/>
                </a:solidFill>
              </a:defRPr>
            </a:lvl4pPr>
            <a:lvl5pPr lvl="4" rtl="0" algn="ctr">
              <a:lnSpc>
                <a:spcPct val="100000"/>
              </a:lnSpc>
              <a:spcBef>
                <a:spcPts val="0"/>
              </a:spcBef>
              <a:spcAft>
                <a:spcPts val="0"/>
              </a:spcAft>
              <a:buClr>
                <a:schemeClr val="accent5"/>
              </a:buClr>
              <a:buSzPts val="2300"/>
              <a:buNone/>
              <a:defRPr sz="2300">
                <a:solidFill>
                  <a:schemeClr val="accent5"/>
                </a:solidFill>
              </a:defRPr>
            </a:lvl5pPr>
            <a:lvl6pPr lvl="5" rtl="0" algn="ctr">
              <a:lnSpc>
                <a:spcPct val="100000"/>
              </a:lnSpc>
              <a:spcBef>
                <a:spcPts val="0"/>
              </a:spcBef>
              <a:spcAft>
                <a:spcPts val="0"/>
              </a:spcAft>
              <a:buClr>
                <a:schemeClr val="accent5"/>
              </a:buClr>
              <a:buSzPts val="2300"/>
              <a:buNone/>
              <a:defRPr sz="2300">
                <a:solidFill>
                  <a:schemeClr val="accent5"/>
                </a:solidFill>
              </a:defRPr>
            </a:lvl6pPr>
            <a:lvl7pPr lvl="6" rtl="0" algn="ctr">
              <a:lnSpc>
                <a:spcPct val="100000"/>
              </a:lnSpc>
              <a:spcBef>
                <a:spcPts val="0"/>
              </a:spcBef>
              <a:spcAft>
                <a:spcPts val="0"/>
              </a:spcAft>
              <a:buClr>
                <a:schemeClr val="accent5"/>
              </a:buClr>
              <a:buSzPts val="2300"/>
              <a:buNone/>
              <a:defRPr sz="2300">
                <a:solidFill>
                  <a:schemeClr val="accent5"/>
                </a:solidFill>
              </a:defRPr>
            </a:lvl7pPr>
            <a:lvl8pPr lvl="7" rtl="0" algn="ctr">
              <a:lnSpc>
                <a:spcPct val="100000"/>
              </a:lnSpc>
              <a:spcBef>
                <a:spcPts val="0"/>
              </a:spcBef>
              <a:spcAft>
                <a:spcPts val="0"/>
              </a:spcAft>
              <a:buClr>
                <a:schemeClr val="accent5"/>
              </a:buClr>
              <a:buSzPts val="2300"/>
              <a:buNone/>
              <a:defRPr sz="2300">
                <a:solidFill>
                  <a:schemeClr val="accent5"/>
                </a:solidFill>
              </a:defRPr>
            </a:lvl8pPr>
            <a:lvl9pPr lvl="8" rtl="0" algn="ctr">
              <a:lnSpc>
                <a:spcPct val="100000"/>
              </a:lnSpc>
              <a:spcBef>
                <a:spcPts val="0"/>
              </a:spcBef>
              <a:spcAft>
                <a:spcPts val="0"/>
              </a:spcAft>
              <a:buClr>
                <a:schemeClr val="accent5"/>
              </a:buClr>
              <a:buSzPts val="2300"/>
              <a:buNone/>
              <a:defRPr sz="2300">
                <a:solidFill>
                  <a:schemeClr val="accent5"/>
                </a:solidFill>
              </a:defRPr>
            </a:lvl9pPr>
          </a:lstStyle>
          <a:p/>
        </p:txBody>
      </p:sp>
      <p:sp>
        <p:nvSpPr>
          <p:cNvPr id="101" name="Google Shape;101;p21"/>
          <p:cNvSpPr txBox="1"/>
          <p:nvPr>
            <p:ph idx="2" type="body"/>
          </p:nvPr>
        </p:nvSpPr>
        <p:spPr>
          <a:xfrm>
            <a:off x="4939500" y="724200"/>
            <a:ext cx="3837000" cy="3695100"/>
          </a:xfrm>
          <a:prstGeom prst="rect">
            <a:avLst/>
          </a:prstGeom>
        </p:spPr>
        <p:txBody>
          <a:bodyPr anchorCtr="0" anchor="ctr" bIns="101800" lIns="101800" spcFirstLastPara="1" rIns="101800" wrap="square" tIns="101800">
            <a:normAutofit/>
          </a:bodyPr>
          <a:lstStyle>
            <a:lvl1pPr indent="-355600" lvl="0" marL="457200" rtl="0">
              <a:spcBef>
                <a:spcPts val="0"/>
              </a:spcBef>
              <a:spcAft>
                <a:spcPts val="0"/>
              </a:spcAft>
              <a:buSzPts val="20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2" name="Google Shape;102;p21"/>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22"/>
          <p:cNvSpPr txBox="1"/>
          <p:nvPr>
            <p:ph idx="1" type="body"/>
          </p:nvPr>
        </p:nvSpPr>
        <p:spPr>
          <a:xfrm>
            <a:off x="319500" y="4233725"/>
            <a:ext cx="5998800" cy="598800"/>
          </a:xfrm>
          <a:prstGeom prst="rect">
            <a:avLst/>
          </a:prstGeom>
        </p:spPr>
        <p:txBody>
          <a:bodyPr anchorCtr="0" anchor="ctr" bIns="101800" lIns="101800" spcFirstLastPara="1" rIns="101800" wrap="square" tIns="101800">
            <a:normAutofit/>
          </a:bodyPr>
          <a:lstStyle>
            <a:lvl1pPr indent="-228600" lvl="0" marL="457200" rtl="0">
              <a:lnSpc>
                <a:spcPct val="100000"/>
              </a:lnSpc>
              <a:spcBef>
                <a:spcPts val="0"/>
              </a:spcBef>
              <a:spcAft>
                <a:spcPts val="0"/>
              </a:spcAft>
              <a:buSzPts val="2000"/>
              <a:buFont typeface="Roboto Slab"/>
              <a:buNone/>
              <a:defRPr>
                <a:latin typeface="Roboto Slab"/>
                <a:ea typeface="Roboto Slab"/>
                <a:cs typeface="Roboto Slab"/>
                <a:sym typeface="Roboto Slab"/>
              </a:defRPr>
            </a:lvl1pPr>
          </a:lstStyle>
          <a:p/>
        </p:txBody>
      </p:sp>
      <p:sp>
        <p:nvSpPr>
          <p:cNvPr id="105" name="Google Shape;105;p22"/>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23"/>
          <p:cNvSpPr/>
          <p:nvPr/>
        </p:nvSpPr>
        <p:spPr>
          <a:xfrm>
            <a:off x="150" y="5076825"/>
            <a:ext cx="9143700" cy="66600"/>
          </a:xfrm>
          <a:prstGeom prst="rect">
            <a:avLst/>
          </a:prstGeom>
          <a:solidFill>
            <a:schemeClr val="accent4"/>
          </a:solidFill>
          <a:ln>
            <a:noFill/>
          </a:ln>
        </p:spPr>
        <p:txBody>
          <a:bodyPr anchorCtr="0" anchor="ctr" bIns="101800" lIns="101800" spcFirstLastPara="1" rIns="101800" wrap="square" tIns="101800">
            <a:noAutofit/>
          </a:bodyPr>
          <a:lstStyle/>
          <a:p>
            <a:pPr indent="0" lvl="0" marL="0" rtl="0" algn="l">
              <a:spcBef>
                <a:spcPts val="0"/>
              </a:spcBef>
              <a:spcAft>
                <a:spcPts val="0"/>
              </a:spcAft>
              <a:buNone/>
            </a:pPr>
            <a:r>
              <a:t/>
            </a:r>
            <a:endParaRPr/>
          </a:p>
        </p:txBody>
      </p:sp>
      <p:sp>
        <p:nvSpPr>
          <p:cNvPr id="108" name="Google Shape;108;p23"/>
          <p:cNvSpPr txBox="1"/>
          <p:nvPr>
            <p:ph hasCustomPrompt="1" type="title"/>
          </p:nvPr>
        </p:nvSpPr>
        <p:spPr>
          <a:xfrm>
            <a:off x="387900" y="1152450"/>
            <a:ext cx="8368200" cy="1538400"/>
          </a:xfrm>
          <a:prstGeom prst="rect">
            <a:avLst/>
          </a:prstGeom>
        </p:spPr>
        <p:txBody>
          <a:bodyPr anchorCtr="0" anchor="ctr" bIns="101800" lIns="101800" spcFirstLastPara="1" rIns="101800" wrap="square" tIns="101800">
            <a:normAutofit/>
          </a:bodyPr>
          <a:lstStyle>
            <a:lvl1pPr lvl="0" rtl="0" algn="ctr">
              <a:spcBef>
                <a:spcPts val="0"/>
              </a:spcBef>
              <a:spcAft>
                <a:spcPts val="0"/>
              </a:spcAft>
              <a:buClr>
                <a:schemeClr val="accent5"/>
              </a:buClr>
              <a:buSzPts val="14500"/>
              <a:buNone/>
              <a:defRPr sz="14500">
                <a:solidFill>
                  <a:schemeClr val="accent5"/>
                </a:solidFill>
              </a:defRPr>
            </a:lvl1pPr>
            <a:lvl2pPr lvl="1" rtl="0" algn="ctr">
              <a:spcBef>
                <a:spcPts val="0"/>
              </a:spcBef>
              <a:spcAft>
                <a:spcPts val="0"/>
              </a:spcAft>
              <a:buClr>
                <a:schemeClr val="accent5"/>
              </a:buClr>
              <a:buSzPts val="14500"/>
              <a:buNone/>
              <a:defRPr sz="14500">
                <a:solidFill>
                  <a:schemeClr val="accent5"/>
                </a:solidFill>
              </a:defRPr>
            </a:lvl2pPr>
            <a:lvl3pPr lvl="2" rtl="0" algn="ctr">
              <a:spcBef>
                <a:spcPts val="0"/>
              </a:spcBef>
              <a:spcAft>
                <a:spcPts val="0"/>
              </a:spcAft>
              <a:buClr>
                <a:schemeClr val="accent5"/>
              </a:buClr>
              <a:buSzPts val="14500"/>
              <a:buNone/>
              <a:defRPr sz="14500">
                <a:solidFill>
                  <a:schemeClr val="accent5"/>
                </a:solidFill>
              </a:defRPr>
            </a:lvl3pPr>
            <a:lvl4pPr lvl="3" rtl="0" algn="ctr">
              <a:spcBef>
                <a:spcPts val="0"/>
              </a:spcBef>
              <a:spcAft>
                <a:spcPts val="0"/>
              </a:spcAft>
              <a:buClr>
                <a:schemeClr val="accent5"/>
              </a:buClr>
              <a:buSzPts val="14500"/>
              <a:buNone/>
              <a:defRPr sz="14500">
                <a:solidFill>
                  <a:schemeClr val="accent5"/>
                </a:solidFill>
              </a:defRPr>
            </a:lvl4pPr>
            <a:lvl5pPr lvl="4" rtl="0" algn="ctr">
              <a:spcBef>
                <a:spcPts val="0"/>
              </a:spcBef>
              <a:spcAft>
                <a:spcPts val="0"/>
              </a:spcAft>
              <a:buClr>
                <a:schemeClr val="accent5"/>
              </a:buClr>
              <a:buSzPts val="14500"/>
              <a:buNone/>
              <a:defRPr sz="14500">
                <a:solidFill>
                  <a:schemeClr val="accent5"/>
                </a:solidFill>
              </a:defRPr>
            </a:lvl5pPr>
            <a:lvl6pPr lvl="5" rtl="0" algn="ctr">
              <a:spcBef>
                <a:spcPts val="0"/>
              </a:spcBef>
              <a:spcAft>
                <a:spcPts val="0"/>
              </a:spcAft>
              <a:buClr>
                <a:schemeClr val="accent5"/>
              </a:buClr>
              <a:buSzPts val="14500"/>
              <a:buNone/>
              <a:defRPr sz="14500">
                <a:solidFill>
                  <a:schemeClr val="accent5"/>
                </a:solidFill>
              </a:defRPr>
            </a:lvl6pPr>
            <a:lvl7pPr lvl="6" rtl="0" algn="ctr">
              <a:spcBef>
                <a:spcPts val="0"/>
              </a:spcBef>
              <a:spcAft>
                <a:spcPts val="0"/>
              </a:spcAft>
              <a:buClr>
                <a:schemeClr val="accent5"/>
              </a:buClr>
              <a:buSzPts val="14500"/>
              <a:buNone/>
              <a:defRPr sz="14500">
                <a:solidFill>
                  <a:schemeClr val="accent5"/>
                </a:solidFill>
              </a:defRPr>
            </a:lvl7pPr>
            <a:lvl8pPr lvl="7" rtl="0" algn="ctr">
              <a:spcBef>
                <a:spcPts val="0"/>
              </a:spcBef>
              <a:spcAft>
                <a:spcPts val="0"/>
              </a:spcAft>
              <a:buClr>
                <a:schemeClr val="accent5"/>
              </a:buClr>
              <a:buSzPts val="14500"/>
              <a:buNone/>
              <a:defRPr sz="14500">
                <a:solidFill>
                  <a:schemeClr val="accent5"/>
                </a:solidFill>
              </a:defRPr>
            </a:lvl8pPr>
            <a:lvl9pPr lvl="8" rtl="0" algn="ctr">
              <a:spcBef>
                <a:spcPts val="0"/>
              </a:spcBef>
              <a:spcAft>
                <a:spcPts val="0"/>
              </a:spcAft>
              <a:buClr>
                <a:schemeClr val="accent5"/>
              </a:buClr>
              <a:buSzPts val="14500"/>
              <a:buNone/>
              <a:defRPr sz="14500">
                <a:solidFill>
                  <a:schemeClr val="accent5"/>
                </a:solidFill>
              </a:defRPr>
            </a:lvl9pPr>
          </a:lstStyle>
          <a:p>
            <a:r>
              <a:t>xx%</a:t>
            </a:r>
          </a:p>
        </p:txBody>
      </p:sp>
      <p:sp>
        <p:nvSpPr>
          <p:cNvPr id="109" name="Google Shape;109;p23"/>
          <p:cNvSpPr txBox="1"/>
          <p:nvPr>
            <p:ph idx="1" type="body"/>
          </p:nvPr>
        </p:nvSpPr>
        <p:spPr>
          <a:xfrm>
            <a:off x="387900" y="2919450"/>
            <a:ext cx="8368200" cy="1071600"/>
          </a:xfrm>
          <a:prstGeom prst="rect">
            <a:avLst/>
          </a:prstGeom>
        </p:spPr>
        <p:txBody>
          <a:bodyPr anchorCtr="0" anchor="t" bIns="101800" lIns="101800" spcFirstLastPara="1" rIns="101800" wrap="square" tIns="101800">
            <a:normAutofit/>
          </a:bodyPr>
          <a:lstStyle>
            <a:lvl1pPr indent="-355600" lvl="0" marL="457200" rtl="0" algn="ctr">
              <a:spcBef>
                <a:spcPts val="0"/>
              </a:spcBef>
              <a:spcAft>
                <a:spcPts val="0"/>
              </a:spcAft>
              <a:buSzPts val="2000"/>
              <a:buChar char="●"/>
              <a:defRPr/>
            </a:lvl1pPr>
            <a:lvl2pPr indent="-323850" lvl="1" marL="914400" rtl="0" algn="ctr">
              <a:spcBef>
                <a:spcPts val="0"/>
              </a:spcBef>
              <a:spcAft>
                <a:spcPts val="0"/>
              </a:spcAft>
              <a:buSzPts val="1500"/>
              <a:buChar char="○"/>
              <a:defRPr/>
            </a:lvl2pPr>
            <a:lvl3pPr indent="-323850" lvl="2" marL="1371600" rtl="0" algn="ctr">
              <a:spcBef>
                <a:spcPts val="0"/>
              </a:spcBef>
              <a:spcAft>
                <a:spcPts val="0"/>
              </a:spcAft>
              <a:buSzPts val="1500"/>
              <a:buChar char="■"/>
              <a:defRPr/>
            </a:lvl3pPr>
            <a:lvl4pPr indent="-323850" lvl="3" marL="1828800" rtl="0" algn="ctr">
              <a:spcBef>
                <a:spcPts val="0"/>
              </a:spcBef>
              <a:spcAft>
                <a:spcPts val="0"/>
              </a:spcAft>
              <a:buSzPts val="1500"/>
              <a:buChar char="●"/>
              <a:defRPr/>
            </a:lvl4pPr>
            <a:lvl5pPr indent="-323850" lvl="4" marL="2286000" rtl="0" algn="ctr">
              <a:spcBef>
                <a:spcPts val="0"/>
              </a:spcBef>
              <a:spcAft>
                <a:spcPts val="0"/>
              </a:spcAft>
              <a:buSzPts val="1500"/>
              <a:buChar char="○"/>
              <a:defRPr/>
            </a:lvl5pPr>
            <a:lvl6pPr indent="-323850" lvl="5" marL="2743200" rtl="0" algn="ctr">
              <a:spcBef>
                <a:spcPts val="0"/>
              </a:spcBef>
              <a:spcAft>
                <a:spcPts val="0"/>
              </a:spcAft>
              <a:buSzPts val="1500"/>
              <a:buChar char="■"/>
              <a:defRPr/>
            </a:lvl6pPr>
            <a:lvl7pPr indent="-323850" lvl="6" marL="3200400" rtl="0" algn="ctr">
              <a:spcBef>
                <a:spcPts val="0"/>
              </a:spcBef>
              <a:spcAft>
                <a:spcPts val="0"/>
              </a:spcAft>
              <a:buSzPts val="1500"/>
              <a:buChar char="●"/>
              <a:defRPr/>
            </a:lvl7pPr>
            <a:lvl8pPr indent="-323850" lvl="7" marL="3657600" rtl="0" algn="ctr">
              <a:spcBef>
                <a:spcPts val="0"/>
              </a:spcBef>
              <a:spcAft>
                <a:spcPts val="0"/>
              </a:spcAft>
              <a:buSzPts val="1500"/>
              <a:buChar char="○"/>
              <a:defRPr/>
            </a:lvl8pPr>
            <a:lvl9pPr indent="-323850" lvl="8" marL="4114800" rtl="0" algn="ctr">
              <a:spcBef>
                <a:spcPts val="0"/>
              </a:spcBef>
              <a:spcAft>
                <a:spcPts val="0"/>
              </a:spcAft>
              <a:buSzPts val="1500"/>
              <a:buChar char="■"/>
              <a:defRPr/>
            </a:lvl9pPr>
          </a:lstStyle>
          <a:p/>
        </p:txBody>
      </p:sp>
      <p:sp>
        <p:nvSpPr>
          <p:cNvPr id="110" name="Google Shape;110;p23"/>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72458" y="4663217"/>
            <a:ext cx="548700" cy="393600"/>
          </a:xfrm>
          <a:prstGeom prst="rect">
            <a:avLst/>
          </a:prstGeom>
        </p:spPr>
        <p:txBody>
          <a:bodyPr anchorCtr="0" anchor="ctr" bIns="101800" lIns="101800" spcFirstLastPara="1" rIns="101800" wrap="square" tIns="1018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87900" y="458025"/>
            <a:ext cx="8368200" cy="686100"/>
          </a:xfrm>
          <a:prstGeom prst="rect">
            <a:avLst/>
          </a:prstGeom>
          <a:noFill/>
          <a:ln>
            <a:noFill/>
          </a:ln>
        </p:spPr>
        <p:txBody>
          <a:bodyPr anchorCtr="0" anchor="b" bIns="101800" lIns="101800" spcFirstLastPara="1" rIns="101800" wrap="square" tIns="101800">
            <a:normAutofit/>
          </a:bodyPr>
          <a:lstStyle>
            <a:lvl1pPr lvl="0"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300"/>
              <a:buFont typeface="Roboto Slab"/>
              <a:buNone/>
              <a:defRPr sz="3300">
                <a:solidFill>
                  <a:schemeClr val="dk1"/>
                </a:solidFill>
                <a:latin typeface="Roboto Slab"/>
                <a:ea typeface="Roboto Slab"/>
                <a:cs typeface="Roboto Slab"/>
                <a:sym typeface="Roboto Slab"/>
              </a:defRPr>
            </a:lvl9pPr>
          </a:lstStyle>
          <a:p/>
        </p:txBody>
      </p:sp>
      <p:sp>
        <p:nvSpPr>
          <p:cNvPr id="61" name="Google Shape;61;p13"/>
          <p:cNvSpPr txBox="1"/>
          <p:nvPr>
            <p:ph idx="1" type="body"/>
          </p:nvPr>
        </p:nvSpPr>
        <p:spPr>
          <a:xfrm>
            <a:off x="387900" y="1489824"/>
            <a:ext cx="8368200" cy="3078900"/>
          </a:xfrm>
          <a:prstGeom prst="rect">
            <a:avLst/>
          </a:prstGeom>
          <a:noFill/>
          <a:ln>
            <a:noFill/>
          </a:ln>
        </p:spPr>
        <p:txBody>
          <a:bodyPr anchorCtr="0" anchor="t" bIns="101800" lIns="101800" spcFirstLastPara="1" rIns="101800" wrap="square" tIns="101800">
            <a:normAutofit/>
          </a:bodyPr>
          <a:lstStyle>
            <a:lvl1pPr indent="-355600" lvl="0" marL="457200" rtl="0">
              <a:lnSpc>
                <a:spcPct val="115000"/>
              </a:lnSpc>
              <a:spcBef>
                <a:spcPts val="0"/>
              </a:spcBef>
              <a:spcAft>
                <a:spcPts val="0"/>
              </a:spcAft>
              <a:buClr>
                <a:schemeClr val="dk1"/>
              </a:buClr>
              <a:buSzPts val="2000"/>
              <a:buFont typeface="Roboto"/>
              <a:buChar char="●"/>
              <a:defRPr sz="2000">
                <a:solidFill>
                  <a:schemeClr val="dk1"/>
                </a:solidFill>
                <a:latin typeface="Roboto"/>
                <a:ea typeface="Roboto"/>
                <a:cs typeface="Roboto"/>
                <a:sym typeface="Roboto"/>
              </a:defRPr>
            </a:lvl1pPr>
            <a:lvl2pPr indent="-323850" lvl="1" marL="9144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2pPr>
            <a:lvl3pPr indent="-323850" lvl="2" marL="13716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3pPr>
            <a:lvl4pPr indent="-323850" lvl="3" marL="18288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4pPr>
            <a:lvl5pPr indent="-323850" lvl="4" marL="22860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5pPr>
            <a:lvl6pPr indent="-323850" lvl="5" marL="27432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6pPr>
            <a:lvl7pPr indent="-323850" lvl="6" marL="32004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7pPr>
            <a:lvl8pPr indent="-323850" lvl="7" marL="36576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8pPr>
            <a:lvl9pPr indent="-323850" lvl="8" marL="4114800" rtl="0">
              <a:lnSpc>
                <a:spcPct val="115000"/>
              </a:lnSpc>
              <a:spcBef>
                <a:spcPts val="0"/>
              </a:spcBef>
              <a:spcAft>
                <a:spcPts val="0"/>
              </a:spcAft>
              <a:buClr>
                <a:schemeClr val="dk1"/>
              </a:buClr>
              <a:buSzPts val="1500"/>
              <a:buFont typeface="Roboto"/>
              <a:buChar char="■"/>
              <a:defRPr sz="1500">
                <a:solidFill>
                  <a:schemeClr val="dk1"/>
                </a:solidFill>
                <a:latin typeface="Roboto"/>
                <a:ea typeface="Roboto"/>
                <a:cs typeface="Roboto"/>
                <a:sym typeface="Roboto"/>
              </a:defRPr>
            </a:lvl9pPr>
          </a:lstStyle>
          <a:p/>
        </p:txBody>
      </p:sp>
      <p:sp>
        <p:nvSpPr>
          <p:cNvPr id="62" name="Google Shape;62;p13"/>
          <p:cNvSpPr txBox="1"/>
          <p:nvPr>
            <p:ph idx="12" type="sldNum"/>
          </p:nvPr>
        </p:nvSpPr>
        <p:spPr>
          <a:xfrm>
            <a:off x="8472458" y="4663217"/>
            <a:ext cx="548700" cy="393600"/>
          </a:xfrm>
          <a:prstGeom prst="rect">
            <a:avLst/>
          </a:prstGeom>
          <a:noFill/>
          <a:ln>
            <a:noFill/>
          </a:ln>
        </p:spPr>
        <p:txBody>
          <a:bodyPr anchorCtr="0" anchor="ctr" bIns="101800" lIns="101800" spcFirstLastPara="1" rIns="101800" wrap="square" tIns="101800">
            <a:normAutofit/>
          </a:bodyPr>
          <a:lstStyle>
            <a:lvl1pPr lvl="0" rtl="0" algn="r">
              <a:buNone/>
              <a:defRPr sz="1100">
                <a:solidFill>
                  <a:schemeClr val="dk1"/>
                </a:solidFill>
                <a:latin typeface="Roboto"/>
                <a:ea typeface="Roboto"/>
                <a:cs typeface="Roboto"/>
                <a:sym typeface="Roboto"/>
              </a:defRPr>
            </a:lvl1pPr>
            <a:lvl2pPr lvl="1" rtl="0" algn="r">
              <a:buNone/>
              <a:defRPr sz="1100">
                <a:solidFill>
                  <a:schemeClr val="dk1"/>
                </a:solidFill>
                <a:latin typeface="Roboto"/>
                <a:ea typeface="Roboto"/>
                <a:cs typeface="Roboto"/>
                <a:sym typeface="Roboto"/>
              </a:defRPr>
            </a:lvl2pPr>
            <a:lvl3pPr lvl="2" rtl="0" algn="r">
              <a:buNone/>
              <a:defRPr sz="1100">
                <a:solidFill>
                  <a:schemeClr val="dk1"/>
                </a:solidFill>
                <a:latin typeface="Roboto"/>
                <a:ea typeface="Roboto"/>
                <a:cs typeface="Roboto"/>
                <a:sym typeface="Roboto"/>
              </a:defRPr>
            </a:lvl3pPr>
            <a:lvl4pPr lvl="3" rtl="0" algn="r">
              <a:buNone/>
              <a:defRPr sz="1100">
                <a:solidFill>
                  <a:schemeClr val="dk1"/>
                </a:solidFill>
                <a:latin typeface="Roboto"/>
                <a:ea typeface="Roboto"/>
                <a:cs typeface="Roboto"/>
                <a:sym typeface="Roboto"/>
              </a:defRPr>
            </a:lvl4pPr>
            <a:lvl5pPr lvl="4" rtl="0" algn="r">
              <a:buNone/>
              <a:defRPr sz="1100">
                <a:solidFill>
                  <a:schemeClr val="dk1"/>
                </a:solidFill>
                <a:latin typeface="Roboto"/>
                <a:ea typeface="Roboto"/>
                <a:cs typeface="Roboto"/>
                <a:sym typeface="Roboto"/>
              </a:defRPr>
            </a:lvl5pPr>
            <a:lvl6pPr lvl="5" rtl="0" algn="r">
              <a:buNone/>
              <a:defRPr sz="1100">
                <a:solidFill>
                  <a:schemeClr val="dk1"/>
                </a:solidFill>
                <a:latin typeface="Roboto"/>
                <a:ea typeface="Roboto"/>
                <a:cs typeface="Roboto"/>
                <a:sym typeface="Roboto"/>
              </a:defRPr>
            </a:lvl6pPr>
            <a:lvl7pPr lvl="6" rtl="0" algn="r">
              <a:buNone/>
              <a:defRPr sz="1100">
                <a:solidFill>
                  <a:schemeClr val="dk1"/>
                </a:solidFill>
                <a:latin typeface="Roboto"/>
                <a:ea typeface="Roboto"/>
                <a:cs typeface="Roboto"/>
                <a:sym typeface="Roboto"/>
              </a:defRPr>
            </a:lvl7pPr>
            <a:lvl8pPr lvl="7" rtl="0" algn="r">
              <a:buNone/>
              <a:defRPr sz="1100">
                <a:solidFill>
                  <a:schemeClr val="dk1"/>
                </a:solidFill>
                <a:latin typeface="Roboto"/>
                <a:ea typeface="Roboto"/>
                <a:cs typeface="Roboto"/>
                <a:sym typeface="Roboto"/>
              </a:defRPr>
            </a:lvl8pPr>
            <a:lvl9pPr lvl="8" rtl="0" algn="r">
              <a:buNone/>
              <a:defRPr sz="11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5"/>
          <p:cNvPicPr preferRelativeResize="0"/>
          <p:nvPr/>
        </p:nvPicPr>
        <p:blipFill rotWithShape="1">
          <a:blip r:embed="rId3">
            <a:alphaModFix/>
          </a:blip>
          <a:srcRect b="7078" l="3867" r="2271" t="8753"/>
          <a:stretch/>
        </p:blipFill>
        <p:spPr>
          <a:xfrm>
            <a:off x="1780588" y="1163838"/>
            <a:ext cx="5582826" cy="2815825"/>
          </a:xfrm>
          <a:prstGeom prst="rect">
            <a:avLst/>
          </a:prstGeom>
          <a:noFill/>
          <a:ln cap="flat" cmpd="sng" w="76200">
            <a:solidFill>
              <a:schemeClr val="dk1"/>
            </a:solidFill>
            <a:prstDash val="solid"/>
            <a:round/>
            <a:headEnd len="sm" w="sm" type="none"/>
            <a:tailEnd len="sm" w="sm" type="none"/>
          </a:ln>
        </p:spPr>
      </p:pic>
      <p:sp>
        <p:nvSpPr>
          <p:cNvPr id="118" name="Google Shape;118;p25"/>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Outland Adventures</a:t>
            </a:r>
            <a:endParaRPr/>
          </a:p>
        </p:txBody>
      </p:sp>
      <p:sp>
        <p:nvSpPr>
          <p:cNvPr id="119" name="Google Shape;119;p25"/>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Fjalla One"/>
                <a:ea typeface="Fjalla One"/>
                <a:cs typeface="Fjalla One"/>
                <a:sym typeface="Fjalla One"/>
              </a:rPr>
              <a:t>By </a:t>
            </a:r>
            <a:r>
              <a:rPr lang="en" sz="2100">
                <a:solidFill>
                  <a:schemeClr val="dk1"/>
                </a:solidFill>
                <a:latin typeface="Fjalla One"/>
                <a:ea typeface="Fjalla One"/>
                <a:cs typeface="Fjalla One"/>
                <a:sym typeface="Fjalla One"/>
              </a:rPr>
              <a:t>Rusty Degarmo, Mitchell Kwon, Aurora Lopez, </a:t>
            </a:r>
            <a:endParaRPr sz="2100">
              <a:solidFill>
                <a:schemeClr val="dk1"/>
              </a:solidFill>
              <a:latin typeface="Fjalla One"/>
              <a:ea typeface="Fjalla One"/>
              <a:cs typeface="Fjalla One"/>
              <a:sym typeface="Fjalla One"/>
            </a:endParaRPr>
          </a:p>
          <a:p>
            <a:pPr indent="0" lvl="0" marL="0" rtl="0" algn="ctr">
              <a:spcBef>
                <a:spcPts val="0"/>
              </a:spcBef>
              <a:spcAft>
                <a:spcPts val="0"/>
              </a:spcAft>
              <a:buNone/>
            </a:pPr>
            <a:r>
              <a:rPr lang="en" sz="2100">
                <a:solidFill>
                  <a:schemeClr val="dk1"/>
                </a:solidFill>
                <a:latin typeface="Fjalla One"/>
                <a:ea typeface="Fjalla One"/>
                <a:cs typeface="Fjalla One"/>
                <a:sym typeface="Fjalla One"/>
              </a:rPr>
              <a:t>Lucas Ramsey and Parrish Ward</a:t>
            </a:r>
            <a:endParaRPr sz="2100">
              <a:solidFill>
                <a:schemeClr val="dk1"/>
              </a:solidFill>
              <a:latin typeface="Fjalla One"/>
              <a:ea typeface="Fjalla One"/>
              <a:cs typeface="Fjalla One"/>
              <a:sym typeface="Fjalla One"/>
            </a:endParaRPr>
          </a:p>
          <a:p>
            <a:pPr indent="0" lvl="0" marL="0" rtl="0" algn="ctr">
              <a:spcBef>
                <a:spcPts val="0"/>
              </a:spcBef>
              <a:spcAft>
                <a:spcPts val="0"/>
              </a:spcAft>
              <a:buNone/>
            </a:pPr>
            <a:r>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6"/>
          <p:cNvPicPr preferRelativeResize="0"/>
          <p:nvPr/>
        </p:nvPicPr>
        <p:blipFill rotWithShape="1">
          <a:blip r:embed="rId3">
            <a:alphaModFix/>
          </a:blip>
          <a:srcRect b="4955" l="0" r="0" t="6704"/>
          <a:stretch/>
        </p:blipFill>
        <p:spPr>
          <a:xfrm>
            <a:off x="5274225" y="-48538"/>
            <a:ext cx="3918300" cy="5192025"/>
          </a:xfrm>
          <a:prstGeom prst="rect">
            <a:avLst/>
          </a:prstGeom>
          <a:noFill/>
          <a:ln cap="flat" cmpd="sng" w="38100">
            <a:solidFill>
              <a:schemeClr val="dk1"/>
            </a:solidFill>
            <a:prstDash val="solid"/>
            <a:round/>
            <a:headEnd len="sm" w="sm" type="none"/>
            <a:tailEnd len="sm" w="sm" type="none"/>
          </a:ln>
        </p:spPr>
      </p:pic>
      <p:sp>
        <p:nvSpPr>
          <p:cNvPr id="125" name="Google Shape;125;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Case Study-Overview</a:t>
            </a:r>
            <a:endParaRPr/>
          </a:p>
        </p:txBody>
      </p:sp>
      <p:sp>
        <p:nvSpPr>
          <p:cNvPr id="126" name="Google Shape;126;p26"/>
          <p:cNvSpPr txBox="1"/>
          <p:nvPr>
            <p:ph idx="1" type="body"/>
          </p:nvPr>
        </p:nvSpPr>
        <p:spPr>
          <a:xfrm>
            <a:off x="387900" y="1371600"/>
            <a:ext cx="5184300" cy="31971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200000"/>
              </a:lnSpc>
              <a:spcBef>
                <a:spcPts val="0"/>
              </a:spcBef>
              <a:spcAft>
                <a:spcPts val="0"/>
              </a:spcAft>
              <a:buSzPct val="100000"/>
              <a:buChar char="●"/>
            </a:pPr>
            <a:r>
              <a:rPr lang="en"/>
              <a:t>Blythe Timmerson and Jim Ford, both outdoor enthusiasts, opened Outland Adventures.</a:t>
            </a:r>
            <a:endParaRPr/>
          </a:p>
          <a:p>
            <a:pPr indent="-317182" lvl="0" marL="457200" rtl="0" algn="l">
              <a:lnSpc>
                <a:spcPct val="200000"/>
              </a:lnSpc>
              <a:spcBef>
                <a:spcPts val="0"/>
              </a:spcBef>
              <a:spcAft>
                <a:spcPts val="0"/>
              </a:spcAft>
              <a:buSzPct val="100000"/>
              <a:buChar char="●"/>
            </a:pPr>
            <a:r>
              <a:rPr lang="en"/>
              <a:t>They hired two guides; John ‘Mac’ MacNell, and D.B. ‘Duke’ Marland.</a:t>
            </a:r>
            <a:endParaRPr/>
          </a:p>
          <a:p>
            <a:pPr indent="-317182" lvl="0" marL="457200" rtl="0" algn="l">
              <a:lnSpc>
                <a:spcPct val="200000"/>
              </a:lnSpc>
              <a:spcBef>
                <a:spcPts val="0"/>
              </a:spcBef>
              <a:spcAft>
                <a:spcPts val="0"/>
              </a:spcAft>
              <a:buSzPct val="100000"/>
              <a:buChar char="●"/>
            </a:pPr>
            <a:r>
              <a:rPr lang="en"/>
              <a:t>So far, they have conducted treks in Africa, Asia, and Southern Europe.</a:t>
            </a:r>
            <a:endParaRPr/>
          </a:p>
          <a:p>
            <a:pPr indent="-317182" lvl="0" marL="457200" rtl="0" algn="l">
              <a:lnSpc>
                <a:spcPct val="200000"/>
              </a:lnSpc>
              <a:spcBef>
                <a:spcPts val="0"/>
              </a:spcBef>
              <a:spcAft>
                <a:spcPts val="0"/>
              </a:spcAft>
              <a:buSzPct val="100000"/>
              <a:buChar char="●"/>
            </a:pPr>
            <a:r>
              <a:rPr lang="en"/>
              <a:t>Customers may either rent or buy their equipment outright.</a:t>
            </a:r>
            <a:endParaRPr/>
          </a:p>
        </p:txBody>
      </p:sp>
      <p:cxnSp>
        <p:nvCxnSpPr>
          <p:cNvPr id="127" name="Google Shape;127;p26"/>
          <p:cNvCxnSpPr/>
          <p:nvPr/>
        </p:nvCxnSpPr>
        <p:spPr>
          <a:xfrm>
            <a:off x="8898950" y="3161025"/>
            <a:ext cx="0" cy="1671600"/>
          </a:xfrm>
          <a:prstGeom prst="straightConnector1">
            <a:avLst/>
          </a:prstGeom>
          <a:noFill/>
          <a:ln cap="flat" cmpd="sng" w="38100">
            <a:solidFill>
              <a:schemeClr val="accent5"/>
            </a:solidFill>
            <a:prstDash val="solid"/>
            <a:round/>
            <a:headEnd len="med" w="med" type="none"/>
            <a:tailEnd len="med" w="med" type="none"/>
          </a:ln>
        </p:spPr>
      </p:cxnSp>
      <p:cxnSp>
        <p:nvCxnSpPr>
          <p:cNvPr id="128" name="Google Shape;128;p26"/>
          <p:cNvCxnSpPr/>
          <p:nvPr/>
        </p:nvCxnSpPr>
        <p:spPr>
          <a:xfrm>
            <a:off x="8818950" y="2923750"/>
            <a:ext cx="0" cy="1908900"/>
          </a:xfrm>
          <a:prstGeom prst="straightConnector1">
            <a:avLst/>
          </a:prstGeom>
          <a:noFill/>
          <a:ln cap="flat" cmpd="sng" w="28575">
            <a:solidFill>
              <a:schemeClr val="accent5"/>
            </a:solidFill>
            <a:prstDash val="solid"/>
            <a:round/>
            <a:headEnd len="med" w="med" type="none"/>
            <a:tailEnd len="med" w="med" type="none"/>
          </a:ln>
        </p:spPr>
      </p:cxnSp>
      <p:cxnSp>
        <p:nvCxnSpPr>
          <p:cNvPr id="129" name="Google Shape;129;p26"/>
          <p:cNvCxnSpPr/>
          <p:nvPr/>
        </p:nvCxnSpPr>
        <p:spPr>
          <a:xfrm rot="10800000">
            <a:off x="5486475" y="4818425"/>
            <a:ext cx="3338700" cy="0"/>
          </a:xfrm>
          <a:prstGeom prst="straightConnector1">
            <a:avLst/>
          </a:prstGeom>
          <a:noFill/>
          <a:ln cap="flat" cmpd="sng" w="28575">
            <a:solidFill>
              <a:schemeClr val="accent5"/>
            </a:solidFill>
            <a:prstDash val="solid"/>
            <a:round/>
            <a:headEnd len="med" w="med" type="none"/>
            <a:tailEnd len="med" w="med" type="none"/>
          </a:ln>
        </p:spPr>
      </p:cxnSp>
      <p:sp>
        <p:nvSpPr>
          <p:cNvPr id="130" name="Google Shape;130;p26"/>
          <p:cNvSpPr txBox="1"/>
          <p:nvPr/>
        </p:nvSpPr>
        <p:spPr>
          <a:xfrm>
            <a:off x="5400250" y="4270075"/>
            <a:ext cx="33387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Roboto"/>
                <a:ea typeface="Roboto"/>
                <a:cs typeface="Roboto"/>
                <a:sym typeface="Roboto"/>
              </a:rPr>
              <a:t>TZhangjiajie National Forest Park in China, 2019</a:t>
            </a:r>
            <a:endParaRPr>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Three </a:t>
            </a:r>
            <a:endParaRPr/>
          </a:p>
        </p:txBody>
      </p:sp>
      <p:sp>
        <p:nvSpPr>
          <p:cNvPr id="136" name="Google Shape;136;p2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9E9E9E"/>
                </a:solidFill>
              </a:rPr>
              <a:t>Questions?</a:t>
            </a:r>
            <a:endParaRPr>
              <a:solidFill>
                <a:srgbClr val="9E9E9E"/>
              </a:solidFill>
            </a:endParaRPr>
          </a:p>
        </p:txBody>
      </p:sp>
      <p:sp>
        <p:nvSpPr>
          <p:cNvPr id="137" name="Google Shape;137;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en" sz="2300">
                <a:latin typeface="Roboto Slab"/>
                <a:ea typeface="Roboto Slab"/>
                <a:cs typeface="Roboto Slab"/>
                <a:sym typeface="Roboto Slab"/>
              </a:rPr>
              <a:t>Do enough customers buy equipment to keep equipment sales?</a:t>
            </a:r>
            <a:endParaRPr sz="2300">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300">
              <a:latin typeface="Roboto Slab"/>
              <a:ea typeface="Roboto Slab"/>
              <a:cs typeface="Roboto Slab"/>
              <a:sym typeface="Roboto Slab"/>
            </a:endParaRPr>
          </a:p>
          <a:p>
            <a:pPr indent="0" lvl="0" marL="0" rtl="0" algn="l">
              <a:lnSpc>
                <a:spcPct val="100000"/>
              </a:lnSpc>
              <a:spcBef>
                <a:spcPts val="0"/>
              </a:spcBef>
              <a:spcAft>
                <a:spcPts val="0"/>
              </a:spcAft>
              <a:buNone/>
            </a:pPr>
            <a:r>
              <a:rPr lang="en" sz="2300">
                <a:latin typeface="Roboto Slab"/>
                <a:ea typeface="Roboto Slab"/>
                <a:cs typeface="Roboto Slab"/>
                <a:sym typeface="Roboto Slab"/>
              </a:rPr>
              <a:t>Is there a downward trend in bookings?</a:t>
            </a:r>
            <a:endParaRPr sz="2300">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2300">
              <a:latin typeface="Roboto Slab"/>
              <a:ea typeface="Roboto Slab"/>
              <a:cs typeface="Roboto Slab"/>
              <a:sym typeface="Roboto Slab"/>
            </a:endParaRPr>
          </a:p>
          <a:p>
            <a:pPr indent="0" lvl="0" marL="0" rtl="0" algn="l">
              <a:lnSpc>
                <a:spcPct val="100000"/>
              </a:lnSpc>
              <a:spcBef>
                <a:spcPts val="0"/>
              </a:spcBef>
              <a:spcAft>
                <a:spcPts val="0"/>
              </a:spcAft>
              <a:buNone/>
            </a:pPr>
            <a:r>
              <a:rPr lang="en" sz="2300">
                <a:latin typeface="Roboto Slab"/>
                <a:ea typeface="Roboto Slab"/>
                <a:cs typeface="Roboto Slab"/>
                <a:sym typeface="Roboto Slab"/>
              </a:rPr>
              <a:t> Are there inventory items that are over five years old? </a:t>
            </a:r>
            <a:endParaRPr sz="2300">
              <a:latin typeface="Roboto Slab"/>
              <a:ea typeface="Roboto Slab"/>
              <a:cs typeface="Roboto Slab"/>
              <a:sym typeface="Roboto Slab"/>
            </a:endParaRPr>
          </a:p>
          <a:p>
            <a:pPr indent="0" lvl="0" marL="0" rtl="0" algn="l">
              <a:lnSpc>
                <a:spcPct val="100000"/>
              </a:lnSpc>
              <a:spcBef>
                <a:spcPts val="0"/>
              </a:spcBef>
              <a:spcAft>
                <a:spcPts val="0"/>
              </a:spcAft>
              <a:buNone/>
            </a:pPr>
            <a:r>
              <a:t/>
            </a:r>
            <a:endParaRPr sz="3000">
              <a:latin typeface="Roboto Slab"/>
              <a:ea typeface="Roboto Slab"/>
              <a:cs typeface="Roboto Slab"/>
              <a:sym typeface="Roboto Slab"/>
            </a:endParaRPr>
          </a:p>
          <a:p>
            <a:pPr indent="0" lvl="0" marL="0" rtl="0" algn="l">
              <a:lnSpc>
                <a:spcPct val="100000"/>
              </a:lnSpc>
              <a:spcBef>
                <a:spcPts val="0"/>
              </a:spcBef>
              <a:spcAft>
                <a:spcPts val="0"/>
              </a:spcAft>
              <a:buClr>
                <a:srgbClr val="000000"/>
              </a:buClr>
              <a:buSzPct val="40909"/>
              <a:buFont typeface="Arial"/>
              <a:buNone/>
            </a:pPr>
            <a:r>
              <a:t/>
            </a:r>
            <a:endParaRPr sz="2420">
              <a:latin typeface="Roboto Slab"/>
              <a:ea typeface="Roboto Slab"/>
              <a:cs typeface="Roboto Slab"/>
              <a:sym typeface="Roboto Slab"/>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28"/>
          <p:cNvSpPr txBox="1"/>
          <p:nvPr/>
        </p:nvSpPr>
        <p:spPr>
          <a:xfrm>
            <a:off x="3317353" y="3187555"/>
            <a:ext cx="2606700" cy="10281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1.1</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has</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                                             1</a:t>
            </a:r>
            <a:r>
              <a:rPr lang="en" sz="1400">
                <a:solidFill>
                  <a:schemeClr val="accent5"/>
                </a:solidFill>
                <a:latin typeface="Archivo Narrow"/>
                <a:ea typeface="Archivo Narrow"/>
                <a:cs typeface="Archivo Narrow"/>
                <a:sym typeface="Archivo Narrow"/>
              </a:rPr>
              <a:t>*</a:t>
            </a:r>
            <a:endParaRPr sz="1400">
              <a:solidFill>
                <a:schemeClr val="accent5"/>
              </a:solidFill>
              <a:latin typeface="Archivo Narrow"/>
              <a:ea typeface="Archivo Narrow"/>
              <a:cs typeface="Archivo Narrow"/>
              <a:sym typeface="Archivo Narrow"/>
            </a:endParaRPr>
          </a:p>
        </p:txBody>
      </p:sp>
      <p:graphicFrame>
        <p:nvGraphicFramePr>
          <p:cNvPr id="143" name="Google Shape;143;p28"/>
          <p:cNvGraphicFramePr/>
          <p:nvPr/>
        </p:nvGraphicFramePr>
        <p:xfrm>
          <a:off x="1591842" y="1941564"/>
          <a:ext cx="3000000" cy="3000000"/>
        </p:xfrm>
        <a:graphic>
          <a:graphicData uri="http://schemas.openxmlformats.org/drawingml/2006/table">
            <a:tbl>
              <a:tblPr>
                <a:noFill/>
                <a:tableStyleId>{073D751C-D3CA-4A5A-95C7-5421777570C6}</a:tableStyleId>
              </a:tblPr>
              <a:tblGrid>
                <a:gridCol w="2606700"/>
              </a:tblGrid>
              <a:tr h="230600">
                <a:tc>
                  <a:txBody>
                    <a:bodyPr/>
                    <a:lstStyle/>
                    <a:p>
                      <a:pPr indent="0" lvl="0" marL="0" rtl="0" algn="ctr">
                        <a:spcBef>
                          <a:spcPts val="0"/>
                        </a:spcBef>
                        <a:spcAft>
                          <a:spcPts val="0"/>
                        </a:spcAft>
                        <a:buNone/>
                      </a:pPr>
                      <a:r>
                        <a:rPr b="1" lang="en" sz="1000">
                          <a:latin typeface="Archivo Narrow"/>
                          <a:ea typeface="Archivo Narrow"/>
                          <a:cs typeface="Archivo Narrow"/>
                          <a:sym typeface="Archivo Narrow"/>
                        </a:rPr>
                        <a:t>CUSTOMER</a:t>
                      </a:r>
                      <a:endParaRPr b="1" sz="1000">
                        <a:latin typeface="Archivo Narrow"/>
                        <a:ea typeface="Archivo Narrow"/>
                        <a:cs typeface="Archivo Narrow"/>
                        <a:sym typeface="Archivo Narrow"/>
                      </a:endParaRPr>
                    </a:p>
                  </a:txBody>
                  <a:tcPr marT="46775" marB="46775" marR="107575" marL="107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CE5CD"/>
                    </a:solidFill>
                  </a:tcPr>
                </a:tc>
              </a:tr>
              <a:tr h="1007950">
                <a:tc>
                  <a:txBody>
                    <a:bodyPr/>
                    <a:lstStyle/>
                    <a:p>
                      <a:pPr indent="0" lvl="0" marL="0" rtl="0" algn="l">
                        <a:spcBef>
                          <a:spcPts val="0"/>
                        </a:spcBef>
                        <a:spcAft>
                          <a:spcPts val="0"/>
                        </a:spcAft>
                        <a:buNone/>
                      </a:pPr>
                      <a:r>
                        <a:rPr lang="en" sz="1000">
                          <a:latin typeface="Archivo Narrow"/>
                          <a:ea typeface="Archivo Narrow"/>
                          <a:cs typeface="Archivo Narrow"/>
                          <a:sym typeface="Archivo Narrow"/>
                        </a:rPr>
                        <a:t>customer_id= “001”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first_name= “Luis”</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last_name= “Santos”</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trip_id= “A001”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supplies= “rented or bought”</a:t>
                      </a:r>
                      <a:endParaRPr sz="1000">
                        <a:latin typeface="Archivo Narrow"/>
                        <a:ea typeface="Archivo Narrow"/>
                        <a:cs typeface="Archivo Narrow"/>
                        <a:sym typeface="Archivo Narrow"/>
                      </a:endParaRPr>
                    </a:p>
                    <a:p>
                      <a:pPr indent="0" lvl="0" marL="0" rtl="0" algn="l">
                        <a:spcBef>
                          <a:spcPts val="0"/>
                        </a:spcBef>
                        <a:spcAft>
                          <a:spcPts val="0"/>
                        </a:spcAft>
                        <a:buNone/>
                      </a:pPr>
                      <a:r>
                        <a:t/>
                      </a:r>
                      <a:endParaRPr sz="1000">
                        <a:latin typeface="Archivo Narrow"/>
                        <a:ea typeface="Archivo Narrow"/>
                        <a:cs typeface="Archivo Narrow"/>
                        <a:sym typeface="Archivo Narrow"/>
                      </a:endParaRPr>
                    </a:p>
                  </a:txBody>
                  <a:tcPr marT="46775" marB="46775" marR="107575" marL="1075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bl>
          </a:graphicData>
        </a:graphic>
      </p:graphicFrame>
      <p:graphicFrame>
        <p:nvGraphicFramePr>
          <p:cNvPr id="144" name="Google Shape;144;p28"/>
          <p:cNvGraphicFramePr/>
          <p:nvPr/>
        </p:nvGraphicFramePr>
        <p:xfrm>
          <a:off x="1466106" y="110225"/>
          <a:ext cx="3000000" cy="3000000"/>
        </p:xfrm>
        <a:graphic>
          <a:graphicData uri="http://schemas.openxmlformats.org/drawingml/2006/table">
            <a:tbl>
              <a:tblPr>
                <a:noFill/>
                <a:tableStyleId>{073D751C-D3CA-4A5A-95C7-5421777570C6}</a:tableStyleId>
              </a:tblPr>
              <a:tblGrid>
                <a:gridCol w="2493650"/>
              </a:tblGrid>
              <a:tr h="230600">
                <a:tc>
                  <a:txBody>
                    <a:bodyPr/>
                    <a:lstStyle/>
                    <a:p>
                      <a:pPr indent="0" lvl="0" marL="0" rtl="0" algn="ctr">
                        <a:spcBef>
                          <a:spcPts val="0"/>
                        </a:spcBef>
                        <a:spcAft>
                          <a:spcPts val="0"/>
                        </a:spcAft>
                        <a:buNone/>
                      </a:pPr>
                      <a:r>
                        <a:rPr b="1" lang="en" sz="1000">
                          <a:latin typeface="Archivo Narrow"/>
                          <a:ea typeface="Archivo Narrow"/>
                          <a:cs typeface="Archivo Narrow"/>
                          <a:sym typeface="Archivo Narrow"/>
                        </a:rPr>
                        <a:t>GUIDE</a:t>
                      </a:r>
                      <a:endParaRPr b="1" sz="1000">
                        <a:latin typeface="Archivo Narrow"/>
                        <a:ea typeface="Archivo Narrow"/>
                        <a:cs typeface="Archivo Narrow"/>
                        <a:sym typeface="Archivo Narrow"/>
                      </a:endParaRPr>
                    </a:p>
                  </a:txBody>
                  <a:tcPr marT="46775" marB="46775" marR="107575" marL="107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2CC"/>
                    </a:solidFill>
                  </a:tcPr>
                </a:tc>
              </a:tr>
              <a:tr h="876050">
                <a:tc>
                  <a:txBody>
                    <a:bodyPr/>
                    <a:lstStyle/>
                    <a:p>
                      <a:pPr indent="0" lvl="0" marL="0" rtl="0" algn="l">
                        <a:spcBef>
                          <a:spcPts val="0"/>
                        </a:spcBef>
                        <a:spcAft>
                          <a:spcPts val="0"/>
                        </a:spcAft>
                        <a:buNone/>
                      </a:pPr>
                      <a:r>
                        <a:rPr lang="en" sz="1000">
                          <a:latin typeface="Archivo Narrow"/>
                          <a:ea typeface="Archivo Narrow"/>
                          <a:cs typeface="Archivo Narrow"/>
                          <a:sym typeface="Archivo Narrow"/>
                        </a:rPr>
                        <a:t>guide_id= 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first_name=”John”</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last_name= “MacNell”</a:t>
                      </a:r>
                      <a:endParaRPr sz="1000">
                        <a:latin typeface="Archivo Narrow"/>
                        <a:ea typeface="Archivo Narrow"/>
                        <a:cs typeface="Archivo Narrow"/>
                        <a:sym typeface="Archivo Narrow"/>
                      </a:endParaRPr>
                    </a:p>
                  </a:txBody>
                  <a:tcPr marT="46775" marB="46775" marR="107575" marL="1075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bl>
          </a:graphicData>
        </a:graphic>
      </p:graphicFrame>
      <p:sp>
        <p:nvSpPr>
          <p:cNvPr id="145" name="Google Shape;145;p28"/>
          <p:cNvSpPr txBox="1"/>
          <p:nvPr/>
        </p:nvSpPr>
        <p:spPr>
          <a:xfrm>
            <a:off x="2513925" y="1219677"/>
            <a:ext cx="1067100" cy="7434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lang="en" sz="1100">
                <a:solidFill>
                  <a:schemeClr val="accent5"/>
                </a:solidFill>
                <a:latin typeface="Archivo Narrow"/>
                <a:ea typeface="Archivo Narrow"/>
                <a:cs typeface="Archivo Narrow"/>
                <a:sym typeface="Archivo Narrow"/>
              </a:rPr>
              <a:t>1.1</a:t>
            </a:r>
            <a:endParaRPr sz="2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2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100">
                <a:solidFill>
                  <a:schemeClr val="accent5"/>
                </a:solidFill>
                <a:latin typeface="Archivo Narrow"/>
                <a:ea typeface="Archivo Narrow"/>
                <a:cs typeface="Archivo Narrow"/>
                <a:sym typeface="Archivo Narrow"/>
              </a:rPr>
              <a:t>has</a:t>
            </a:r>
            <a:endParaRPr sz="2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2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100">
                <a:solidFill>
                  <a:schemeClr val="accent5"/>
                </a:solidFill>
                <a:latin typeface="Archivo Narrow"/>
                <a:ea typeface="Archivo Narrow"/>
                <a:cs typeface="Archivo Narrow"/>
                <a:sym typeface="Archivo Narrow"/>
              </a:rPr>
              <a:t>1*</a:t>
            </a:r>
            <a:endParaRPr sz="1100">
              <a:solidFill>
                <a:schemeClr val="accent5"/>
              </a:solidFill>
              <a:latin typeface="Archivo Narrow"/>
              <a:ea typeface="Archivo Narrow"/>
              <a:cs typeface="Archivo Narrow"/>
              <a:sym typeface="Archivo Narrow"/>
            </a:endParaRPr>
          </a:p>
        </p:txBody>
      </p:sp>
      <p:cxnSp>
        <p:nvCxnSpPr>
          <p:cNvPr id="146" name="Google Shape;146;p28"/>
          <p:cNvCxnSpPr/>
          <p:nvPr/>
        </p:nvCxnSpPr>
        <p:spPr>
          <a:xfrm>
            <a:off x="2366477" y="1219678"/>
            <a:ext cx="0" cy="712500"/>
          </a:xfrm>
          <a:prstGeom prst="straightConnector1">
            <a:avLst/>
          </a:prstGeom>
          <a:noFill/>
          <a:ln cap="flat" cmpd="sng" w="9525">
            <a:solidFill>
              <a:schemeClr val="dk1"/>
            </a:solidFill>
            <a:prstDash val="solid"/>
            <a:round/>
            <a:headEnd len="med" w="med" type="none"/>
            <a:tailEnd len="med" w="med" type="none"/>
          </a:ln>
        </p:spPr>
      </p:cxnSp>
      <p:cxnSp>
        <p:nvCxnSpPr>
          <p:cNvPr id="147" name="Google Shape;147;p28"/>
          <p:cNvCxnSpPr/>
          <p:nvPr/>
        </p:nvCxnSpPr>
        <p:spPr>
          <a:xfrm flipH="1">
            <a:off x="2257225" y="1830850"/>
            <a:ext cx="107100" cy="10650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28"/>
          <p:cNvCxnSpPr/>
          <p:nvPr/>
        </p:nvCxnSpPr>
        <p:spPr>
          <a:xfrm rot="10800000">
            <a:off x="2364325" y="1830850"/>
            <a:ext cx="99900" cy="10650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8"/>
          <p:cNvCxnSpPr/>
          <p:nvPr/>
        </p:nvCxnSpPr>
        <p:spPr>
          <a:xfrm>
            <a:off x="2255139" y="1381883"/>
            <a:ext cx="224100" cy="0"/>
          </a:xfrm>
          <a:prstGeom prst="straightConnector1">
            <a:avLst/>
          </a:prstGeom>
          <a:noFill/>
          <a:ln cap="flat" cmpd="sng" w="9525">
            <a:solidFill>
              <a:schemeClr val="dk1"/>
            </a:solidFill>
            <a:prstDash val="solid"/>
            <a:round/>
            <a:headEnd len="med" w="med" type="none"/>
            <a:tailEnd len="med" w="med" type="none"/>
          </a:ln>
        </p:spPr>
      </p:cxnSp>
      <p:graphicFrame>
        <p:nvGraphicFramePr>
          <p:cNvPr id="150" name="Google Shape;150;p28"/>
          <p:cNvGraphicFramePr/>
          <p:nvPr/>
        </p:nvGraphicFramePr>
        <p:xfrm>
          <a:off x="5773803" y="553758"/>
          <a:ext cx="3000000" cy="3000000"/>
        </p:xfrm>
        <a:graphic>
          <a:graphicData uri="http://schemas.openxmlformats.org/drawingml/2006/table">
            <a:tbl>
              <a:tblPr>
                <a:noFill/>
                <a:tableStyleId>{073D751C-D3CA-4A5A-95C7-5421777570C6}</a:tableStyleId>
              </a:tblPr>
              <a:tblGrid>
                <a:gridCol w="2719100"/>
              </a:tblGrid>
              <a:tr h="230600">
                <a:tc>
                  <a:txBody>
                    <a:bodyPr/>
                    <a:lstStyle/>
                    <a:p>
                      <a:pPr indent="0" lvl="0" marL="0" rtl="0" algn="ctr">
                        <a:spcBef>
                          <a:spcPts val="0"/>
                        </a:spcBef>
                        <a:spcAft>
                          <a:spcPts val="0"/>
                        </a:spcAft>
                        <a:buNone/>
                      </a:pPr>
                      <a:r>
                        <a:rPr b="1" lang="en" sz="1000">
                          <a:latin typeface="Archivo Narrow"/>
                          <a:ea typeface="Archivo Narrow"/>
                          <a:cs typeface="Archivo Narrow"/>
                          <a:sym typeface="Archivo Narrow"/>
                        </a:rPr>
                        <a:t>TRIP</a:t>
                      </a:r>
                      <a:endParaRPr b="1" sz="1000">
                        <a:latin typeface="Archivo Narrow"/>
                        <a:ea typeface="Archivo Narrow"/>
                        <a:cs typeface="Archivo Narrow"/>
                        <a:sym typeface="Archivo Narrow"/>
                      </a:endParaRPr>
                    </a:p>
                  </a:txBody>
                  <a:tcPr marT="46775" marB="46775" marR="107575" marL="107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0E0E3"/>
                    </a:solidFill>
                  </a:tcPr>
                </a:tc>
              </a:tr>
              <a:tr h="876050">
                <a:tc>
                  <a:txBody>
                    <a:bodyPr/>
                    <a:lstStyle/>
                    <a:p>
                      <a:pPr indent="0" lvl="0" marL="0" rtl="0" algn="l">
                        <a:spcBef>
                          <a:spcPts val="0"/>
                        </a:spcBef>
                        <a:spcAft>
                          <a:spcPts val="0"/>
                        </a:spcAft>
                        <a:buNone/>
                      </a:pPr>
                      <a:r>
                        <a:rPr lang="en" sz="1000">
                          <a:latin typeface="Archivo Narrow"/>
                          <a:ea typeface="Archivo Narrow"/>
                          <a:cs typeface="Archivo Narrow"/>
                          <a:sym typeface="Archivo Narrow"/>
                        </a:rPr>
                        <a:t>trip_id= “A001”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destination_name=”Southern Europe</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arrival_date= “01/01/2021”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departure_date= “01/14/2021”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guide_id= “1”</a:t>
                      </a:r>
                      <a:endParaRPr sz="1000">
                        <a:latin typeface="Archivo Narrow"/>
                        <a:ea typeface="Archivo Narrow"/>
                        <a:cs typeface="Archivo Narrow"/>
                        <a:sym typeface="Archivo Narrow"/>
                      </a:endParaRPr>
                    </a:p>
                  </a:txBody>
                  <a:tcPr marT="46775" marB="46775" marR="107575" marL="1075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bl>
          </a:graphicData>
        </a:graphic>
      </p:graphicFrame>
      <p:graphicFrame>
        <p:nvGraphicFramePr>
          <p:cNvPr id="151" name="Google Shape;151;p28"/>
          <p:cNvGraphicFramePr/>
          <p:nvPr/>
        </p:nvGraphicFramePr>
        <p:xfrm>
          <a:off x="5327689" y="2963905"/>
          <a:ext cx="3000000" cy="3000000"/>
        </p:xfrm>
        <a:graphic>
          <a:graphicData uri="http://schemas.openxmlformats.org/drawingml/2006/table">
            <a:tbl>
              <a:tblPr>
                <a:noFill/>
                <a:tableStyleId>{073D751C-D3CA-4A5A-95C7-5421777570C6}</a:tableStyleId>
              </a:tblPr>
              <a:tblGrid>
                <a:gridCol w="2493650"/>
              </a:tblGrid>
              <a:tr h="230600">
                <a:tc>
                  <a:txBody>
                    <a:bodyPr/>
                    <a:lstStyle/>
                    <a:p>
                      <a:pPr indent="0" lvl="0" marL="0" rtl="0" algn="ctr">
                        <a:spcBef>
                          <a:spcPts val="0"/>
                        </a:spcBef>
                        <a:spcAft>
                          <a:spcPts val="0"/>
                        </a:spcAft>
                        <a:buNone/>
                      </a:pPr>
                      <a:r>
                        <a:rPr b="1" lang="en" sz="1000">
                          <a:latin typeface="Archivo Narrow"/>
                          <a:ea typeface="Archivo Narrow"/>
                          <a:cs typeface="Archivo Narrow"/>
                          <a:sym typeface="Archivo Narrow"/>
                        </a:rPr>
                        <a:t>SUPPLIES</a:t>
                      </a:r>
                      <a:endParaRPr b="1" sz="1000">
                        <a:latin typeface="Archivo Narrow"/>
                        <a:ea typeface="Archivo Narrow"/>
                        <a:cs typeface="Archivo Narrow"/>
                        <a:sym typeface="Archivo Narrow"/>
                      </a:endParaRPr>
                    </a:p>
                  </a:txBody>
                  <a:tcPr marT="46775" marB="46775" marR="107575" marL="1075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D9D2E9"/>
                    </a:solidFill>
                  </a:tcPr>
                </a:tc>
              </a:tr>
              <a:tr h="1007950">
                <a:tc>
                  <a:txBody>
                    <a:bodyPr/>
                    <a:lstStyle/>
                    <a:p>
                      <a:pPr indent="0" lvl="0" marL="0" rtl="0" algn="l">
                        <a:spcBef>
                          <a:spcPts val="0"/>
                        </a:spcBef>
                        <a:spcAft>
                          <a:spcPts val="0"/>
                        </a:spcAft>
                        <a:buNone/>
                      </a:pPr>
                      <a:r>
                        <a:rPr lang="en" sz="1000">
                          <a:latin typeface="Archivo Narrow"/>
                          <a:ea typeface="Archivo Narrow"/>
                          <a:cs typeface="Archivo Narrow"/>
                          <a:sym typeface="Archivo Narrow"/>
                        </a:rPr>
                        <a:t>trip_id=”A001”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equipment_name=”E-12-N</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quantity_needed=2</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equipment_cost= 31.50</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inventory_in_stock= 31</a:t>
                      </a:r>
                      <a:endParaRPr sz="1000">
                        <a:latin typeface="Archivo Narrow"/>
                        <a:ea typeface="Archivo Narrow"/>
                        <a:cs typeface="Archivo Narrow"/>
                        <a:sym typeface="Archivo Narrow"/>
                      </a:endParaRPr>
                    </a:p>
                    <a:p>
                      <a:pPr indent="0" lvl="0" marL="0" rtl="0" algn="l">
                        <a:spcBef>
                          <a:spcPts val="0"/>
                        </a:spcBef>
                        <a:spcAft>
                          <a:spcPts val="0"/>
                        </a:spcAft>
                        <a:buNone/>
                      </a:pPr>
                      <a:r>
                        <a:rPr lang="en" sz="1000">
                          <a:latin typeface="Archivo Narrow"/>
                          <a:ea typeface="Archivo Narrow"/>
                          <a:cs typeface="Archivo Narrow"/>
                          <a:sym typeface="Archivo Narrow"/>
                        </a:rPr>
                        <a:t>date_added= “01/01/2021”</a:t>
                      </a:r>
                      <a:endParaRPr sz="1000">
                        <a:latin typeface="Archivo Narrow"/>
                        <a:ea typeface="Archivo Narrow"/>
                        <a:cs typeface="Archivo Narrow"/>
                        <a:sym typeface="Archivo Narrow"/>
                      </a:endParaRPr>
                    </a:p>
                  </a:txBody>
                  <a:tcPr marT="46775" marB="46775" marR="107575" marL="10757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1"/>
                    </a:solidFill>
                  </a:tcPr>
                </a:tc>
              </a:tr>
            </a:tbl>
          </a:graphicData>
        </a:graphic>
      </p:graphicFrame>
      <p:cxnSp>
        <p:nvCxnSpPr>
          <p:cNvPr id="152" name="Google Shape;152;p28"/>
          <p:cNvCxnSpPr/>
          <p:nvPr/>
        </p:nvCxnSpPr>
        <p:spPr>
          <a:xfrm rot="10800000">
            <a:off x="3958284" y="695321"/>
            <a:ext cx="1815600" cy="618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53" name="Google Shape;153;p28"/>
          <p:cNvCxnSpPr/>
          <p:nvPr/>
        </p:nvCxnSpPr>
        <p:spPr>
          <a:xfrm flipH="1" rot="10800000">
            <a:off x="4203702" y="1594902"/>
            <a:ext cx="1570200" cy="927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54" name="Google Shape;154;p28"/>
          <p:cNvCxnSpPr/>
          <p:nvPr/>
        </p:nvCxnSpPr>
        <p:spPr>
          <a:xfrm>
            <a:off x="2268725" y="3187543"/>
            <a:ext cx="3065700" cy="6414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55" name="Google Shape;155;p28"/>
          <p:cNvCxnSpPr/>
          <p:nvPr/>
        </p:nvCxnSpPr>
        <p:spPr>
          <a:xfrm flipH="1">
            <a:off x="7128234" y="1679315"/>
            <a:ext cx="9900" cy="1286400"/>
          </a:xfrm>
          <a:prstGeom prst="straightConnector1">
            <a:avLst/>
          </a:prstGeom>
          <a:noFill/>
          <a:ln cap="flat" cmpd="sng" w="9525">
            <a:solidFill>
              <a:schemeClr val="dk1"/>
            </a:solidFill>
            <a:prstDash val="solid"/>
            <a:round/>
            <a:headEnd len="med" w="med" type="none"/>
            <a:tailEnd len="med" w="med" type="none"/>
          </a:ln>
        </p:spPr>
      </p:cxnSp>
      <p:sp>
        <p:nvSpPr>
          <p:cNvPr id="156" name="Google Shape;156;p28"/>
          <p:cNvSpPr txBox="1"/>
          <p:nvPr/>
        </p:nvSpPr>
        <p:spPr>
          <a:xfrm>
            <a:off x="6680384" y="1734423"/>
            <a:ext cx="1146300" cy="11820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1.1</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has</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1*</a:t>
            </a:r>
            <a:endParaRPr sz="1200">
              <a:solidFill>
                <a:schemeClr val="accent5"/>
              </a:solidFill>
              <a:latin typeface="Archivo Narrow"/>
              <a:ea typeface="Archivo Narrow"/>
              <a:cs typeface="Archivo Narrow"/>
              <a:sym typeface="Archivo Narrow"/>
            </a:endParaRPr>
          </a:p>
        </p:txBody>
      </p:sp>
      <p:cxnSp>
        <p:nvCxnSpPr>
          <p:cNvPr id="157" name="Google Shape;157;p28"/>
          <p:cNvCxnSpPr/>
          <p:nvPr/>
        </p:nvCxnSpPr>
        <p:spPr>
          <a:xfrm>
            <a:off x="7021239" y="1899482"/>
            <a:ext cx="224100" cy="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28"/>
          <p:cNvCxnSpPr/>
          <p:nvPr/>
        </p:nvCxnSpPr>
        <p:spPr>
          <a:xfrm flipH="1">
            <a:off x="7023866" y="2830769"/>
            <a:ext cx="106200" cy="127500"/>
          </a:xfrm>
          <a:prstGeom prst="straightConnector1">
            <a:avLst/>
          </a:prstGeom>
          <a:noFill/>
          <a:ln cap="flat" cmpd="sng" w="9525">
            <a:solidFill>
              <a:schemeClr val="dk1"/>
            </a:solidFill>
            <a:prstDash val="solid"/>
            <a:round/>
            <a:headEnd len="med" w="med" type="none"/>
            <a:tailEnd len="med" w="med" type="none"/>
          </a:ln>
        </p:spPr>
      </p:cxnSp>
      <p:cxnSp>
        <p:nvCxnSpPr>
          <p:cNvPr id="159" name="Google Shape;159;p28"/>
          <p:cNvCxnSpPr/>
          <p:nvPr/>
        </p:nvCxnSpPr>
        <p:spPr>
          <a:xfrm>
            <a:off x="7130066" y="2830769"/>
            <a:ext cx="119100" cy="130800"/>
          </a:xfrm>
          <a:prstGeom prst="straightConnector1">
            <a:avLst/>
          </a:prstGeom>
          <a:noFill/>
          <a:ln cap="flat" cmpd="sng" w="9525">
            <a:solidFill>
              <a:schemeClr val="dk1"/>
            </a:solidFill>
            <a:prstDash val="solid"/>
            <a:round/>
            <a:headEnd len="med" w="med" type="none"/>
            <a:tailEnd len="med" w="med" type="none"/>
          </a:ln>
        </p:spPr>
      </p:cxnSp>
      <p:cxnSp>
        <p:nvCxnSpPr>
          <p:cNvPr id="160" name="Google Shape;160;p28"/>
          <p:cNvCxnSpPr/>
          <p:nvPr/>
        </p:nvCxnSpPr>
        <p:spPr>
          <a:xfrm>
            <a:off x="3692637" y="3313489"/>
            <a:ext cx="2241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8"/>
          <p:cNvCxnSpPr/>
          <p:nvPr/>
        </p:nvCxnSpPr>
        <p:spPr>
          <a:xfrm flipH="1" rot="10800000">
            <a:off x="5202114" y="3756338"/>
            <a:ext cx="148200" cy="72600"/>
          </a:xfrm>
          <a:prstGeom prst="straightConnector1">
            <a:avLst/>
          </a:prstGeom>
          <a:noFill/>
          <a:ln cap="flat" cmpd="sng" w="9525">
            <a:solidFill>
              <a:schemeClr val="dk1"/>
            </a:solidFill>
            <a:prstDash val="solid"/>
            <a:round/>
            <a:headEnd len="med" w="med" type="none"/>
            <a:tailEnd len="med" w="med" type="none"/>
          </a:ln>
        </p:spPr>
      </p:cxnSp>
      <p:cxnSp>
        <p:nvCxnSpPr>
          <p:cNvPr id="162" name="Google Shape;162;p28"/>
          <p:cNvCxnSpPr/>
          <p:nvPr/>
        </p:nvCxnSpPr>
        <p:spPr>
          <a:xfrm>
            <a:off x="5206764" y="3828938"/>
            <a:ext cx="138900" cy="7530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8"/>
          <p:cNvCxnSpPr/>
          <p:nvPr/>
        </p:nvCxnSpPr>
        <p:spPr>
          <a:xfrm>
            <a:off x="5424952" y="1518059"/>
            <a:ext cx="0" cy="161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28"/>
          <p:cNvCxnSpPr/>
          <p:nvPr/>
        </p:nvCxnSpPr>
        <p:spPr>
          <a:xfrm>
            <a:off x="5424952" y="1246008"/>
            <a:ext cx="0" cy="161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28"/>
          <p:cNvCxnSpPr/>
          <p:nvPr/>
        </p:nvCxnSpPr>
        <p:spPr>
          <a:xfrm>
            <a:off x="4062020" y="612715"/>
            <a:ext cx="0" cy="1617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8"/>
          <p:cNvCxnSpPr/>
          <p:nvPr/>
        </p:nvCxnSpPr>
        <p:spPr>
          <a:xfrm flipH="1">
            <a:off x="4202080" y="2522767"/>
            <a:ext cx="149100" cy="7260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28"/>
          <p:cNvCxnSpPr/>
          <p:nvPr/>
        </p:nvCxnSpPr>
        <p:spPr>
          <a:xfrm rot="10800000">
            <a:off x="4205284" y="2445692"/>
            <a:ext cx="149100" cy="75900"/>
          </a:xfrm>
          <a:prstGeom prst="straightConnector1">
            <a:avLst/>
          </a:prstGeom>
          <a:noFill/>
          <a:ln cap="flat" cmpd="sng" w="9525">
            <a:solidFill>
              <a:schemeClr val="dk1"/>
            </a:solidFill>
            <a:prstDash val="solid"/>
            <a:round/>
            <a:headEnd len="med" w="med" type="none"/>
            <a:tailEnd len="med" w="med" type="none"/>
          </a:ln>
        </p:spPr>
      </p:cxnSp>
      <p:sp>
        <p:nvSpPr>
          <p:cNvPr id="168" name="Google Shape;168;p28"/>
          <p:cNvSpPr txBox="1"/>
          <p:nvPr/>
        </p:nvSpPr>
        <p:spPr>
          <a:xfrm>
            <a:off x="4062037" y="356183"/>
            <a:ext cx="2606700" cy="1043700"/>
          </a:xfrm>
          <a:prstGeom prst="rect">
            <a:avLst/>
          </a:prstGeom>
          <a:noFill/>
          <a:ln>
            <a:noFill/>
          </a:ln>
        </p:spPr>
        <p:txBody>
          <a:bodyPr anchorCtr="0" anchor="t" bIns="82300" lIns="82300" spcFirstLastPara="1" rIns="82300" wrap="square" tIns="82300">
            <a:spAutoFit/>
          </a:bodyPr>
          <a:lstStyle/>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1.1</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406400" rtl="0" algn="l">
              <a:spcBef>
                <a:spcPts val="0"/>
              </a:spcBef>
              <a:spcAft>
                <a:spcPts val="0"/>
              </a:spcAft>
              <a:buNone/>
            </a:pPr>
            <a:r>
              <a:rPr lang="en" sz="1200">
                <a:solidFill>
                  <a:schemeClr val="accent5"/>
                </a:solidFill>
                <a:latin typeface="Archivo Narrow"/>
                <a:ea typeface="Archivo Narrow"/>
                <a:cs typeface="Archivo Narrow"/>
                <a:sym typeface="Archivo Narrow"/>
              </a:rPr>
              <a:t>           has</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                                    1.1</a:t>
            </a:r>
            <a:endParaRPr sz="1200">
              <a:solidFill>
                <a:schemeClr val="accent5"/>
              </a:solidFill>
              <a:latin typeface="Archivo Narrow"/>
              <a:ea typeface="Archivo Narrow"/>
              <a:cs typeface="Archivo Narrow"/>
              <a:sym typeface="Archivo Narrow"/>
            </a:endParaRPr>
          </a:p>
        </p:txBody>
      </p:sp>
      <p:sp>
        <p:nvSpPr>
          <p:cNvPr id="169" name="Google Shape;169;p28"/>
          <p:cNvSpPr txBox="1"/>
          <p:nvPr/>
        </p:nvSpPr>
        <p:spPr>
          <a:xfrm>
            <a:off x="4337351" y="1488963"/>
            <a:ext cx="1586700" cy="1413000"/>
          </a:xfrm>
          <a:prstGeom prst="rect">
            <a:avLst/>
          </a:prstGeom>
          <a:noFill/>
          <a:ln>
            <a:noFill/>
          </a:ln>
        </p:spPr>
        <p:txBody>
          <a:bodyPr anchorCtr="0" anchor="t" bIns="82300" lIns="82300" spcFirstLastPara="1" rIns="82300" wrap="square" tIns="82300">
            <a:spAutoFit/>
          </a:bodyPr>
          <a:lstStyle/>
          <a:p>
            <a:pPr indent="406400" lvl="0" marL="825500" rtl="0" algn="l">
              <a:spcBef>
                <a:spcPts val="0"/>
              </a:spcBef>
              <a:spcAft>
                <a:spcPts val="0"/>
              </a:spcAft>
              <a:buNone/>
            </a:pPr>
            <a:r>
              <a:t/>
            </a:r>
            <a:endParaRPr sz="1200">
              <a:solidFill>
                <a:schemeClr val="accent5"/>
              </a:solidFill>
              <a:latin typeface="Archivo Narrow"/>
              <a:ea typeface="Archivo Narrow"/>
              <a:cs typeface="Archivo Narrow"/>
              <a:sym typeface="Archivo Narrow"/>
            </a:endParaRPr>
          </a:p>
          <a:p>
            <a:pPr indent="0" lvl="0" marL="825500" rtl="0" algn="l">
              <a:spcBef>
                <a:spcPts val="0"/>
              </a:spcBef>
              <a:spcAft>
                <a:spcPts val="0"/>
              </a:spcAft>
              <a:buNone/>
            </a:pPr>
            <a:r>
              <a:rPr lang="en" sz="1200">
                <a:solidFill>
                  <a:schemeClr val="accent5"/>
                </a:solidFill>
                <a:latin typeface="Archivo Narrow"/>
                <a:ea typeface="Archivo Narrow"/>
                <a:cs typeface="Archivo Narrow"/>
                <a:sym typeface="Archivo Narrow"/>
              </a:rPr>
              <a:t>       1.1</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12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                   has</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t/>
            </a:r>
            <a:endParaRPr sz="300">
              <a:solidFill>
                <a:schemeClr val="accent5"/>
              </a:solidFill>
              <a:latin typeface="Archivo Narrow"/>
              <a:ea typeface="Archivo Narrow"/>
              <a:cs typeface="Archivo Narrow"/>
              <a:sym typeface="Archivo Narrow"/>
            </a:endParaRPr>
          </a:p>
          <a:p>
            <a:pPr indent="0" lvl="0" marL="0" rtl="0" algn="l">
              <a:spcBef>
                <a:spcPts val="0"/>
              </a:spcBef>
              <a:spcAft>
                <a:spcPts val="0"/>
              </a:spcAft>
              <a:buNone/>
            </a:pPr>
            <a:r>
              <a:rPr lang="en" sz="1200">
                <a:solidFill>
                  <a:schemeClr val="accent5"/>
                </a:solidFill>
                <a:latin typeface="Archivo Narrow"/>
                <a:ea typeface="Archivo Narrow"/>
                <a:cs typeface="Archivo Narrow"/>
                <a:sym typeface="Archivo Narrow"/>
              </a:rPr>
              <a:t>1*</a:t>
            </a:r>
            <a:endParaRPr sz="1200">
              <a:solidFill>
                <a:schemeClr val="accent5"/>
              </a:solidFill>
              <a:latin typeface="Archivo Narrow"/>
              <a:ea typeface="Archivo Narrow"/>
              <a:cs typeface="Archivo Narrow"/>
              <a:sym typeface="Archivo Narrow"/>
            </a:endParaRPr>
          </a:p>
        </p:txBody>
      </p:sp>
      <p:sp>
        <p:nvSpPr>
          <p:cNvPr id="170" name="Google Shape;170;p28"/>
          <p:cNvSpPr/>
          <p:nvPr/>
        </p:nvSpPr>
        <p:spPr>
          <a:xfrm>
            <a:off x="0" y="0"/>
            <a:ext cx="924000" cy="5143500"/>
          </a:xfrm>
          <a:prstGeom prst="rect">
            <a:avLst/>
          </a:prstGeom>
          <a:solidFill>
            <a:srgbClr val="0040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nvSpPr>
        <p:spPr>
          <a:xfrm>
            <a:off x="186450" y="934600"/>
            <a:ext cx="737700" cy="225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6700">
                <a:solidFill>
                  <a:srgbClr val="FFFFFF"/>
                </a:solidFill>
                <a:latin typeface="Roboto Slab"/>
                <a:ea typeface="Roboto Slab"/>
                <a:cs typeface="Roboto Slab"/>
                <a:sym typeface="Roboto Slab"/>
              </a:rPr>
              <a:t>O </a:t>
            </a:r>
            <a:endParaRPr sz="67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6700">
                <a:solidFill>
                  <a:srgbClr val="FFFFFF"/>
                </a:solidFill>
                <a:latin typeface="Roboto Slab"/>
                <a:ea typeface="Roboto Slab"/>
                <a:cs typeface="Roboto Slab"/>
                <a:sym typeface="Roboto Slab"/>
              </a:rPr>
              <a:t>R</a:t>
            </a:r>
            <a:endParaRPr sz="6700">
              <a:solidFill>
                <a:srgbClr val="FFFFFF"/>
              </a:solidFill>
              <a:latin typeface="Roboto Slab"/>
              <a:ea typeface="Roboto Slab"/>
              <a:cs typeface="Roboto Slab"/>
              <a:sym typeface="Roboto Slab"/>
            </a:endParaRPr>
          </a:p>
          <a:p>
            <a:pPr indent="0" lvl="0" marL="0" rtl="0" algn="l">
              <a:spcBef>
                <a:spcPts val="0"/>
              </a:spcBef>
              <a:spcAft>
                <a:spcPts val="0"/>
              </a:spcAft>
              <a:buNone/>
            </a:pPr>
            <a:r>
              <a:rPr lang="en" sz="6700">
                <a:solidFill>
                  <a:srgbClr val="FFFFFF"/>
                </a:solidFill>
                <a:latin typeface="Roboto Slab"/>
                <a:ea typeface="Roboto Slab"/>
                <a:cs typeface="Roboto Slab"/>
                <a:sym typeface="Roboto Slab"/>
              </a:rPr>
              <a:t>D</a:t>
            </a:r>
            <a:endParaRPr sz="6700">
              <a:solidFill>
                <a:srgbClr val="FFFFFF"/>
              </a:solidFill>
              <a:latin typeface="Roboto Slab"/>
              <a:ea typeface="Roboto Slab"/>
              <a:cs typeface="Roboto Slab"/>
              <a:sym typeface="Roboto Slab"/>
            </a:endParaRPr>
          </a:p>
        </p:txBody>
      </p:sp>
      <p:cxnSp>
        <p:nvCxnSpPr>
          <p:cNvPr id="172" name="Google Shape;172;p28"/>
          <p:cNvCxnSpPr/>
          <p:nvPr/>
        </p:nvCxnSpPr>
        <p:spPr>
          <a:xfrm>
            <a:off x="1071575" y="278600"/>
            <a:ext cx="0" cy="1682400"/>
          </a:xfrm>
          <a:prstGeom prst="straightConnector1">
            <a:avLst/>
          </a:prstGeom>
          <a:noFill/>
          <a:ln cap="flat" cmpd="sng" w="38100">
            <a:solidFill>
              <a:srgbClr val="8BC34A"/>
            </a:solidFill>
            <a:prstDash val="solid"/>
            <a:round/>
            <a:headEnd len="med" w="med" type="none"/>
            <a:tailEnd len="med" w="med" type="none"/>
          </a:ln>
        </p:spPr>
      </p:cxnSp>
      <p:cxnSp>
        <p:nvCxnSpPr>
          <p:cNvPr id="173" name="Google Shape;173;p28"/>
          <p:cNvCxnSpPr/>
          <p:nvPr/>
        </p:nvCxnSpPr>
        <p:spPr>
          <a:xfrm>
            <a:off x="1219200" y="707225"/>
            <a:ext cx="0" cy="2582400"/>
          </a:xfrm>
          <a:prstGeom prst="straightConnector1">
            <a:avLst/>
          </a:prstGeom>
          <a:noFill/>
          <a:ln cap="flat" cmpd="sng" w="38100">
            <a:solidFill>
              <a:srgbClr val="8BC34A"/>
            </a:solidFill>
            <a:prstDash val="solid"/>
            <a:round/>
            <a:headEnd len="med" w="med" type="none"/>
            <a:tailEnd len="med" w="med" type="none"/>
          </a:ln>
        </p:spPr>
      </p:cxnSp>
      <p:sp>
        <p:nvSpPr>
          <p:cNvPr id="174" name="Google Shape;174;p28"/>
          <p:cNvSpPr txBox="1"/>
          <p:nvPr/>
        </p:nvSpPr>
        <p:spPr>
          <a:xfrm>
            <a:off x="1030475" y="4220125"/>
            <a:ext cx="7462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Roboto"/>
                <a:ea typeface="Roboto"/>
                <a:cs typeface="Roboto"/>
                <a:sym typeface="Roboto"/>
              </a:rPr>
              <a:t>Business Rules: </a:t>
            </a:r>
            <a:endParaRPr b="1" sz="13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•One guide has many customers. 	•One customer has many supplies.	•One trip has many supplies.</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•One guide has one trip.		•Many customers have one trip.</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20"/>
              <a:t>Do enough customers buy equipment to keep equipment sales?</a:t>
            </a:r>
            <a:endParaRPr/>
          </a:p>
        </p:txBody>
      </p:sp>
      <p:sp>
        <p:nvSpPr>
          <p:cNvPr id="180" name="Google Shape;180;p2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solidFill>
                  <a:schemeClr val="dk1"/>
                </a:solidFill>
              </a:rPr>
              <a:t>70%</a:t>
            </a:r>
            <a:r>
              <a:rPr lang="en"/>
              <a:t> </a:t>
            </a:r>
            <a:r>
              <a:rPr lang="en">
                <a:solidFill>
                  <a:srgbClr val="9E9E9E"/>
                </a:solidFill>
              </a:rPr>
              <a:t>of customers rent the equipment </a:t>
            </a:r>
            <a:endParaRPr>
              <a:solidFill>
                <a:srgbClr val="9E9E9E"/>
              </a:solidFill>
            </a:endParaRPr>
          </a:p>
          <a:p>
            <a:pPr indent="0" lvl="0" marL="0" rtl="0" algn="ctr">
              <a:spcBef>
                <a:spcPts val="0"/>
              </a:spcBef>
              <a:spcAft>
                <a:spcPts val="0"/>
              </a:spcAft>
              <a:buNone/>
            </a:pPr>
            <a:r>
              <a:rPr b="1" lang="en">
                <a:solidFill>
                  <a:schemeClr val="dk1"/>
                </a:solidFill>
              </a:rPr>
              <a:t>30%</a:t>
            </a:r>
            <a:r>
              <a:rPr lang="en"/>
              <a:t> </a:t>
            </a:r>
            <a:r>
              <a:rPr lang="en">
                <a:solidFill>
                  <a:srgbClr val="9E9E9E"/>
                </a:solidFill>
              </a:rPr>
              <a:t>of </a:t>
            </a:r>
            <a:r>
              <a:rPr lang="en">
                <a:solidFill>
                  <a:srgbClr val="9E9E9E"/>
                </a:solidFill>
              </a:rPr>
              <a:t>customers</a:t>
            </a:r>
            <a:r>
              <a:rPr lang="en">
                <a:solidFill>
                  <a:srgbClr val="9E9E9E"/>
                </a:solidFill>
              </a:rPr>
              <a:t> bought the equipment</a:t>
            </a:r>
            <a:endParaRPr>
              <a:solidFill>
                <a:srgbClr val="9E9E9E"/>
              </a:solidFill>
            </a:endParaRPr>
          </a:p>
        </p:txBody>
      </p:sp>
      <p:pic>
        <p:nvPicPr>
          <p:cNvPr id="181" name="Google Shape;181;p29" title="Chart"/>
          <p:cNvPicPr preferRelativeResize="0"/>
          <p:nvPr/>
        </p:nvPicPr>
        <p:blipFill rotWithShape="1">
          <a:blip r:embed="rId3">
            <a:alphaModFix/>
          </a:blip>
          <a:srcRect b="0" l="0" r="0" t="11824"/>
          <a:stretch/>
        </p:blipFill>
        <p:spPr>
          <a:xfrm>
            <a:off x="4615500" y="1703800"/>
            <a:ext cx="4528500" cy="2469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3">
            <a:alphaModFix/>
          </a:blip>
          <a:stretch>
            <a:fillRect/>
          </a:stretch>
        </p:blipFill>
        <p:spPr>
          <a:xfrm>
            <a:off x="4675350" y="103925"/>
            <a:ext cx="2743148" cy="1393449"/>
          </a:xfrm>
          <a:prstGeom prst="rect">
            <a:avLst/>
          </a:prstGeom>
          <a:noFill/>
          <a:ln cap="flat" cmpd="sng" w="38100">
            <a:solidFill>
              <a:schemeClr val="dk1"/>
            </a:solidFill>
            <a:prstDash val="solid"/>
            <a:round/>
            <a:headEnd len="sm" w="sm" type="none"/>
            <a:tailEnd len="sm" w="sm" type="none"/>
          </a:ln>
        </p:spPr>
      </p:pic>
      <p:sp>
        <p:nvSpPr>
          <p:cNvPr id="187" name="Google Shape;187;p30"/>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Is there a downward trend in bookings?</a:t>
            </a:r>
            <a:endParaRPr/>
          </a:p>
        </p:txBody>
      </p:sp>
      <p:sp>
        <p:nvSpPr>
          <p:cNvPr id="188" name="Google Shape;188;p3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dk1"/>
                </a:solidFill>
              </a:rPr>
              <a:t>3</a:t>
            </a:r>
            <a:r>
              <a:rPr lang="en"/>
              <a:t> </a:t>
            </a:r>
            <a:r>
              <a:rPr lang="en">
                <a:solidFill>
                  <a:srgbClr val="9E9E9E"/>
                </a:solidFill>
              </a:rPr>
              <a:t>treks to Africa</a:t>
            </a:r>
            <a:endParaRPr>
              <a:solidFill>
                <a:srgbClr val="9E9E9E"/>
              </a:solidFill>
            </a:endParaRPr>
          </a:p>
          <a:p>
            <a:pPr indent="0" lvl="0" marL="0" rtl="0" algn="ctr">
              <a:spcBef>
                <a:spcPts val="0"/>
              </a:spcBef>
              <a:spcAft>
                <a:spcPts val="0"/>
              </a:spcAft>
              <a:buNone/>
            </a:pPr>
            <a:r>
              <a:rPr b="1" lang="en">
                <a:solidFill>
                  <a:schemeClr val="dk1"/>
                </a:solidFill>
              </a:rPr>
              <a:t>4 </a:t>
            </a:r>
            <a:r>
              <a:rPr lang="en">
                <a:solidFill>
                  <a:srgbClr val="9E9E9E"/>
                </a:solidFill>
              </a:rPr>
              <a:t>treks to Southern Europe</a:t>
            </a:r>
            <a:endParaRPr>
              <a:solidFill>
                <a:srgbClr val="9E9E9E"/>
              </a:solidFill>
            </a:endParaRPr>
          </a:p>
          <a:p>
            <a:pPr indent="0" lvl="0" marL="0" rtl="0" algn="ctr">
              <a:spcBef>
                <a:spcPts val="0"/>
              </a:spcBef>
              <a:spcAft>
                <a:spcPts val="0"/>
              </a:spcAft>
              <a:buNone/>
            </a:pPr>
            <a:r>
              <a:rPr b="1" lang="en">
                <a:solidFill>
                  <a:schemeClr val="dk1"/>
                </a:solidFill>
              </a:rPr>
              <a:t>4 </a:t>
            </a:r>
            <a:r>
              <a:rPr lang="en">
                <a:solidFill>
                  <a:srgbClr val="9E9E9E"/>
                </a:solidFill>
              </a:rPr>
              <a:t>treks to Asia</a:t>
            </a:r>
            <a:endParaRPr>
              <a:solidFill>
                <a:srgbClr val="9E9E9E"/>
              </a:solidFill>
            </a:endParaRPr>
          </a:p>
        </p:txBody>
      </p:sp>
      <p:pic>
        <p:nvPicPr>
          <p:cNvPr id="189" name="Google Shape;189;p30"/>
          <p:cNvPicPr preferRelativeResize="0"/>
          <p:nvPr/>
        </p:nvPicPr>
        <p:blipFill>
          <a:blip r:embed="rId4">
            <a:alphaModFix/>
          </a:blip>
          <a:stretch>
            <a:fillRect/>
          </a:stretch>
        </p:blipFill>
        <p:spPr>
          <a:xfrm>
            <a:off x="6175725" y="1782277"/>
            <a:ext cx="2840150" cy="1393449"/>
          </a:xfrm>
          <a:prstGeom prst="rect">
            <a:avLst/>
          </a:prstGeom>
          <a:noFill/>
          <a:ln cap="flat" cmpd="sng" w="38100">
            <a:solidFill>
              <a:schemeClr val="dk1"/>
            </a:solidFill>
            <a:prstDash val="solid"/>
            <a:round/>
            <a:headEnd len="sm" w="sm" type="none"/>
            <a:tailEnd len="sm" w="sm" type="none"/>
          </a:ln>
        </p:spPr>
      </p:pic>
      <p:pic>
        <p:nvPicPr>
          <p:cNvPr id="190" name="Google Shape;190;p30"/>
          <p:cNvPicPr preferRelativeResize="0"/>
          <p:nvPr/>
        </p:nvPicPr>
        <p:blipFill>
          <a:blip r:embed="rId5">
            <a:alphaModFix/>
          </a:blip>
          <a:stretch>
            <a:fillRect/>
          </a:stretch>
        </p:blipFill>
        <p:spPr>
          <a:xfrm>
            <a:off x="4755100" y="3534550"/>
            <a:ext cx="2583651" cy="1404375"/>
          </a:xfrm>
          <a:prstGeom prst="rect">
            <a:avLst/>
          </a:prstGeom>
          <a:noFill/>
          <a:ln cap="flat" cmpd="sng" w="38100">
            <a:solidFill>
              <a:schemeClr val="dk1"/>
            </a:solidFill>
            <a:prstDash val="solid"/>
            <a:round/>
            <a:headEnd len="sm" w="sm" type="none"/>
            <a:tailEnd len="sm" w="sm" type="none"/>
          </a:ln>
        </p:spPr>
      </p:pic>
      <p:cxnSp>
        <p:nvCxnSpPr>
          <p:cNvPr id="191" name="Google Shape;191;p30"/>
          <p:cNvCxnSpPr/>
          <p:nvPr/>
        </p:nvCxnSpPr>
        <p:spPr>
          <a:xfrm>
            <a:off x="7306413" y="800650"/>
            <a:ext cx="1546800" cy="0"/>
          </a:xfrm>
          <a:prstGeom prst="straightConnector1">
            <a:avLst/>
          </a:prstGeom>
          <a:noFill/>
          <a:ln cap="flat" cmpd="sng" w="9525">
            <a:solidFill>
              <a:schemeClr val="lt2"/>
            </a:solidFill>
            <a:prstDash val="solid"/>
            <a:round/>
            <a:headEnd len="med" w="med" type="none"/>
            <a:tailEnd len="med" w="med" type="none"/>
          </a:ln>
        </p:spPr>
      </p:cxnSp>
      <p:cxnSp>
        <p:nvCxnSpPr>
          <p:cNvPr id="192" name="Google Shape;192;p30"/>
          <p:cNvCxnSpPr/>
          <p:nvPr/>
        </p:nvCxnSpPr>
        <p:spPr>
          <a:xfrm>
            <a:off x="4714675" y="2019850"/>
            <a:ext cx="1608300" cy="0"/>
          </a:xfrm>
          <a:prstGeom prst="straightConnector1">
            <a:avLst/>
          </a:prstGeom>
          <a:noFill/>
          <a:ln cap="flat" cmpd="sng" w="9525">
            <a:solidFill>
              <a:schemeClr val="lt2"/>
            </a:solidFill>
            <a:prstDash val="solid"/>
            <a:round/>
            <a:headEnd len="med" w="med" type="none"/>
            <a:tailEnd len="med" w="med" type="none"/>
          </a:ln>
        </p:spPr>
      </p:cxnSp>
      <p:cxnSp>
        <p:nvCxnSpPr>
          <p:cNvPr id="193" name="Google Shape;193;p30"/>
          <p:cNvCxnSpPr/>
          <p:nvPr/>
        </p:nvCxnSpPr>
        <p:spPr>
          <a:xfrm>
            <a:off x="7118950" y="4382050"/>
            <a:ext cx="1261500" cy="0"/>
          </a:xfrm>
          <a:prstGeom prst="straightConnector1">
            <a:avLst/>
          </a:prstGeom>
          <a:noFill/>
          <a:ln cap="flat" cmpd="sng" w="9525">
            <a:solidFill>
              <a:schemeClr val="lt2"/>
            </a:solidFill>
            <a:prstDash val="solid"/>
            <a:round/>
            <a:headEnd len="med" w="med" type="none"/>
            <a:tailEnd len="med" w="med" type="none"/>
          </a:ln>
        </p:spPr>
      </p:cxnSp>
      <p:sp>
        <p:nvSpPr>
          <p:cNvPr id="194" name="Google Shape;194;p30"/>
          <p:cNvSpPr txBox="1"/>
          <p:nvPr/>
        </p:nvSpPr>
        <p:spPr>
          <a:xfrm>
            <a:off x="4660988" y="1668175"/>
            <a:ext cx="1261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Roboto"/>
                <a:ea typeface="Roboto"/>
                <a:cs typeface="Roboto"/>
                <a:sym typeface="Roboto"/>
              </a:rPr>
              <a:t>South Africa</a:t>
            </a:r>
            <a:endParaRPr>
              <a:solidFill>
                <a:schemeClr val="lt2"/>
              </a:solidFill>
              <a:latin typeface="Roboto"/>
              <a:ea typeface="Roboto"/>
              <a:cs typeface="Roboto"/>
              <a:sym typeface="Roboto"/>
            </a:endParaRPr>
          </a:p>
          <a:p>
            <a:pPr indent="0" lvl="0" marL="0" rtl="0" algn="ctr">
              <a:spcBef>
                <a:spcPts val="0"/>
              </a:spcBef>
              <a:spcAft>
                <a:spcPts val="0"/>
              </a:spcAft>
              <a:buNone/>
            </a:pPr>
            <a:r>
              <a:t/>
            </a:r>
            <a:endParaRPr sz="500">
              <a:solidFill>
                <a:schemeClr val="lt2"/>
              </a:solidFill>
              <a:latin typeface="Roboto"/>
              <a:ea typeface="Roboto"/>
              <a:cs typeface="Roboto"/>
              <a:sym typeface="Roboto"/>
            </a:endParaRPr>
          </a:p>
          <a:p>
            <a:pPr indent="0" lvl="0" marL="0" rtl="0" algn="ctr">
              <a:spcBef>
                <a:spcPts val="0"/>
              </a:spcBef>
              <a:spcAft>
                <a:spcPts val="0"/>
              </a:spcAft>
              <a:buNone/>
            </a:pPr>
            <a:r>
              <a:rPr lang="en" sz="1000">
                <a:solidFill>
                  <a:schemeClr val="lt2"/>
                </a:solidFill>
                <a:latin typeface="Roboto"/>
                <a:ea typeface="Roboto"/>
                <a:cs typeface="Roboto"/>
                <a:sym typeface="Roboto"/>
              </a:rPr>
              <a:t>2018</a:t>
            </a:r>
            <a:endParaRPr sz="1000">
              <a:solidFill>
                <a:schemeClr val="lt2"/>
              </a:solidFill>
              <a:latin typeface="Roboto"/>
              <a:ea typeface="Roboto"/>
              <a:cs typeface="Roboto"/>
              <a:sym typeface="Roboto"/>
            </a:endParaRPr>
          </a:p>
        </p:txBody>
      </p:sp>
      <p:sp>
        <p:nvSpPr>
          <p:cNvPr id="195" name="Google Shape;195;p30"/>
          <p:cNvSpPr txBox="1"/>
          <p:nvPr/>
        </p:nvSpPr>
        <p:spPr>
          <a:xfrm>
            <a:off x="7404188" y="4030375"/>
            <a:ext cx="1261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Roboto"/>
                <a:ea typeface="Roboto"/>
                <a:cs typeface="Roboto"/>
                <a:sym typeface="Roboto"/>
              </a:rPr>
              <a:t>Greece</a:t>
            </a:r>
            <a:endParaRPr>
              <a:solidFill>
                <a:schemeClr val="lt2"/>
              </a:solidFill>
              <a:latin typeface="Roboto"/>
              <a:ea typeface="Roboto"/>
              <a:cs typeface="Roboto"/>
              <a:sym typeface="Roboto"/>
            </a:endParaRPr>
          </a:p>
          <a:p>
            <a:pPr indent="0" lvl="0" marL="0" rtl="0" algn="ctr">
              <a:spcBef>
                <a:spcPts val="0"/>
              </a:spcBef>
              <a:spcAft>
                <a:spcPts val="0"/>
              </a:spcAft>
              <a:buNone/>
            </a:pPr>
            <a:r>
              <a:t/>
            </a:r>
            <a:endParaRPr sz="500">
              <a:solidFill>
                <a:schemeClr val="lt2"/>
              </a:solidFill>
              <a:latin typeface="Roboto"/>
              <a:ea typeface="Roboto"/>
              <a:cs typeface="Roboto"/>
              <a:sym typeface="Roboto"/>
            </a:endParaRPr>
          </a:p>
          <a:p>
            <a:pPr indent="0" lvl="0" marL="0" rtl="0" algn="ctr">
              <a:spcBef>
                <a:spcPts val="0"/>
              </a:spcBef>
              <a:spcAft>
                <a:spcPts val="0"/>
              </a:spcAft>
              <a:buNone/>
            </a:pPr>
            <a:r>
              <a:rPr lang="en" sz="1000">
                <a:solidFill>
                  <a:schemeClr val="lt2"/>
                </a:solidFill>
                <a:latin typeface="Roboto"/>
                <a:ea typeface="Roboto"/>
                <a:cs typeface="Roboto"/>
                <a:sym typeface="Roboto"/>
              </a:rPr>
              <a:t>2017</a:t>
            </a:r>
            <a:endParaRPr sz="1000">
              <a:solidFill>
                <a:schemeClr val="lt2"/>
              </a:solidFill>
              <a:latin typeface="Roboto"/>
              <a:ea typeface="Roboto"/>
              <a:cs typeface="Roboto"/>
              <a:sym typeface="Roboto"/>
            </a:endParaRPr>
          </a:p>
        </p:txBody>
      </p:sp>
      <p:sp>
        <p:nvSpPr>
          <p:cNvPr id="196" name="Google Shape;196;p30"/>
          <p:cNvSpPr txBox="1"/>
          <p:nvPr/>
        </p:nvSpPr>
        <p:spPr>
          <a:xfrm>
            <a:off x="7806288" y="485050"/>
            <a:ext cx="12615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latin typeface="Roboto"/>
                <a:ea typeface="Roboto"/>
                <a:cs typeface="Roboto"/>
                <a:sym typeface="Roboto"/>
              </a:rPr>
              <a:t>Thailand</a:t>
            </a:r>
            <a:endParaRPr>
              <a:solidFill>
                <a:schemeClr val="lt2"/>
              </a:solidFill>
              <a:latin typeface="Roboto"/>
              <a:ea typeface="Roboto"/>
              <a:cs typeface="Roboto"/>
              <a:sym typeface="Roboto"/>
            </a:endParaRPr>
          </a:p>
          <a:p>
            <a:pPr indent="0" lvl="0" marL="0" rtl="0" algn="ctr">
              <a:spcBef>
                <a:spcPts val="0"/>
              </a:spcBef>
              <a:spcAft>
                <a:spcPts val="0"/>
              </a:spcAft>
              <a:buNone/>
            </a:pPr>
            <a:r>
              <a:t/>
            </a:r>
            <a:endParaRPr sz="500">
              <a:solidFill>
                <a:schemeClr val="lt2"/>
              </a:solidFill>
              <a:latin typeface="Roboto"/>
              <a:ea typeface="Roboto"/>
              <a:cs typeface="Roboto"/>
              <a:sym typeface="Roboto"/>
            </a:endParaRPr>
          </a:p>
          <a:p>
            <a:pPr indent="0" lvl="0" marL="0" rtl="0" algn="ctr">
              <a:spcBef>
                <a:spcPts val="0"/>
              </a:spcBef>
              <a:spcAft>
                <a:spcPts val="0"/>
              </a:spcAft>
              <a:buNone/>
            </a:pPr>
            <a:r>
              <a:rPr lang="en" sz="1000">
                <a:solidFill>
                  <a:schemeClr val="lt2"/>
                </a:solidFill>
                <a:latin typeface="Roboto"/>
                <a:ea typeface="Roboto"/>
                <a:cs typeface="Roboto"/>
                <a:sym typeface="Roboto"/>
              </a:rPr>
              <a:t>2019</a:t>
            </a:r>
            <a:endParaRPr sz="10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265500" y="1209075"/>
            <a:ext cx="4045200" cy="1506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Are there inventory items that are over five years old? </a:t>
            </a:r>
            <a:endParaRPr/>
          </a:p>
        </p:txBody>
      </p:sp>
      <p:sp>
        <p:nvSpPr>
          <p:cNvPr id="202" name="Google Shape;202;p3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No</a:t>
            </a:r>
            <a:r>
              <a:rPr lang="en"/>
              <a:t> </a:t>
            </a:r>
            <a:r>
              <a:rPr lang="en">
                <a:solidFill>
                  <a:srgbClr val="9E9E9E"/>
                </a:solidFill>
              </a:rPr>
              <a:t>supplies are older than 5 years old</a:t>
            </a:r>
            <a:endParaRPr>
              <a:solidFill>
                <a:srgbClr val="9E9E9E"/>
              </a:solidFill>
            </a:endParaRPr>
          </a:p>
        </p:txBody>
      </p:sp>
      <p:pic>
        <p:nvPicPr>
          <p:cNvPr id="203" name="Google Shape;203;p31"/>
          <p:cNvPicPr preferRelativeResize="0"/>
          <p:nvPr/>
        </p:nvPicPr>
        <p:blipFill>
          <a:blip r:embed="rId3">
            <a:alphaModFix/>
          </a:blip>
          <a:stretch>
            <a:fillRect/>
          </a:stretch>
        </p:blipFill>
        <p:spPr>
          <a:xfrm>
            <a:off x="4572000" y="0"/>
            <a:ext cx="4572000" cy="2286000"/>
          </a:xfrm>
          <a:prstGeom prst="rect">
            <a:avLst/>
          </a:prstGeom>
          <a:noFill/>
          <a:ln>
            <a:noFill/>
          </a:ln>
        </p:spPr>
      </p:pic>
      <p:pic>
        <p:nvPicPr>
          <p:cNvPr id="204" name="Google Shape;204;p31"/>
          <p:cNvPicPr preferRelativeResize="0"/>
          <p:nvPr/>
        </p:nvPicPr>
        <p:blipFill>
          <a:blip r:embed="rId3">
            <a:alphaModFix/>
          </a:blip>
          <a:stretch>
            <a:fillRect/>
          </a:stretch>
        </p:blipFill>
        <p:spPr>
          <a:xfrm>
            <a:off x="4572000" y="2209800"/>
            <a:ext cx="4572000" cy="2286000"/>
          </a:xfrm>
          <a:prstGeom prst="rect">
            <a:avLst/>
          </a:prstGeom>
          <a:noFill/>
          <a:ln>
            <a:noFill/>
          </a:ln>
        </p:spPr>
      </p:pic>
      <p:pic>
        <p:nvPicPr>
          <p:cNvPr id="205" name="Google Shape;205;p31"/>
          <p:cNvPicPr preferRelativeResize="0"/>
          <p:nvPr/>
        </p:nvPicPr>
        <p:blipFill rotWithShape="1">
          <a:blip r:embed="rId3">
            <a:alphaModFix/>
          </a:blip>
          <a:srcRect b="68333" l="0" r="0" t="0"/>
          <a:stretch/>
        </p:blipFill>
        <p:spPr>
          <a:xfrm>
            <a:off x="4572000" y="4419600"/>
            <a:ext cx="4572000" cy="723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9" name="Shape 209"/>
        <p:cNvGrpSpPr/>
        <p:nvPr/>
      </p:nvGrpSpPr>
      <p:grpSpPr>
        <a:xfrm>
          <a:off x="0" y="0"/>
          <a:ext cx="0" cy="0"/>
          <a:chOff x="0" y="0"/>
          <a:chExt cx="0" cy="0"/>
        </a:xfrm>
      </p:grpSpPr>
      <p:sp>
        <p:nvSpPr>
          <p:cNvPr id="210" name="Google Shape;210;p32"/>
          <p:cNvSpPr/>
          <p:nvPr/>
        </p:nvSpPr>
        <p:spPr>
          <a:xfrm>
            <a:off x="0" y="0"/>
            <a:ext cx="1203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2122050" y="0"/>
            <a:ext cx="7011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2"/>
          <p:cNvPicPr preferRelativeResize="0"/>
          <p:nvPr/>
        </p:nvPicPr>
        <p:blipFill>
          <a:blip r:embed="rId3">
            <a:alphaModFix/>
          </a:blip>
          <a:stretch>
            <a:fillRect/>
          </a:stretch>
        </p:blipFill>
        <p:spPr>
          <a:xfrm>
            <a:off x="120250" y="3491925"/>
            <a:ext cx="1622750" cy="1318100"/>
          </a:xfrm>
          <a:prstGeom prst="rect">
            <a:avLst/>
          </a:prstGeom>
          <a:noFill/>
          <a:ln>
            <a:noFill/>
          </a:ln>
        </p:spPr>
      </p:pic>
      <p:pic>
        <p:nvPicPr>
          <p:cNvPr id="213" name="Google Shape;213;p32"/>
          <p:cNvPicPr preferRelativeResize="0"/>
          <p:nvPr/>
        </p:nvPicPr>
        <p:blipFill>
          <a:blip r:embed="rId4">
            <a:alphaModFix/>
          </a:blip>
          <a:stretch>
            <a:fillRect/>
          </a:stretch>
        </p:blipFill>
        <p:spPr>
          <a:xfrm>
            <a:off x="372675" y="3989075"/>
            <a:ext cx="3975500" cy="958707"/>
          </a:xfrm>
          <a:prstGeom prst="rect">
            <a:avLst/>
          </a:prstGeom>
          <a:noFill/>
          <a:ln>
            <a:noFill/>
          </a:ln>
        </p:spPr>
      </p:pic>
      <p:pic>
        <p:nvPicPr>
          <p:cNvPr id="214" name="Google Shape;214;p32"/>
          <p:cNvPicPr preferRelativeResize="0"/>
          <p:nvPr/>
        </p:nvPicPr>
        <p:blipFill>
          <a:blip r:embed="rId5">
            <a:alphaModFix/>
          </a:blip>
          <a:stretch>
            <a:fillRect/>
          </a:stretch>
        </p:blipFill>
        <p:spPr>
          <a:xfrm>
            <a:off x="120261" y="1342950"/>
            <a:ext cx="1421733" cy="1318101"/>
          </a:xfrm>
          <a:prstGeom prst="rect">
            <a:avLst/>
          </a:prstGeom>
          <a:noFill/>
          <a:ln>
            <a:noFill/>
          </a:ln>
        </p:spPr>
      </p:pic>
      <p:pic>
        <p:nvPicPr>
          <p:cNvPr id="215" name="Google Shape;215;p32"/>
          <p:cNvPicPr preferRelativeResize="0"/>
          <p:nvPr/>
        </p:nvPicPr>
        <p:blipFill rotWithShape="1">
          <a:blip r:embed="rId6">
            <a:alphaModFix/>
          </a:blip>
          <a:srcRect b="0" l="0" r="7732" t="0"/>
          <a:stretch/>
        </p:blipFill>
        <p:spPr>
          <a:xfrm>
            <a:off x="7423100" y="2268150"/>
            <a:ext cx="1622750" cy="1259450"/>
          </a:xfrm>
          <a:prstGeom prst="rect">
            <a:avLst/>
          </a:prstGeom>
          <a:noFill/>
          <a:ln>
            <a:noFill/>
          </a:ln>
        </p:spPr>
      </p:pic>
      <p:sp>
        <p:nvSpPr>
          <p:cNvPr id="216" name="Google Shape;216;p32"/>
          <p:cNvSpPr txBox="1"/>
          <p:nvPr>
            <p:ph idx="4294967295"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Reports</a:t>
            </a:r>
            <a:endParaRPr/>
          </a:p>
        </p:txBody>
      </p:sp>
      <p:pic>
        <p:nvPicPr>
          <p:cNvPr id="217" name="Google Shape;217;p32"/>
          <p:cNvPicPr preferRelativeResize="0"/>
          <p:nvPr/>
        </p:nvPicPr>
        <p:blipFill rotWithShape="1">
          <a:blip r:embed="rId7">
            <a:alphaModFix/>
          </a:blip>
          <a:srcRect b="0" l="1256" r="1315" t="0"/>
          <a:stretch/>
        </p:blipFill>
        <p:spPr>
          <a:xfrm>
            <a:off x="372675" y="1660913"/>
            <a:ext cx="3975500" cy="1171575"/>
          </a:xfrm>
          <a:prstGeom prst="rect">
            <a:avLst/>
          </a:prstGeom>
          <a:noFill/>
          <a:ln>
            <a:noFill/>
          </a:ln>
        </p:spPr>
      </p:pic>
      <p:pic>
        <p:nvPicPr>
          <p:cNvPr id="218" name="Google Shape;218;p32"/>
          <p:cNvPicPr preferRelativeResize="0"/>
          <p:nvPr/>
        </p:nvPicPr>
        <p:blipFill rotWithShape="1">
          <a:blip r:embed="rId8">
            <a:alphaModFix/>
          </a:blip>
          <a:srcRect b="0" l="0" r="2028" t="0"/>
          <a:stretch/>
        </p:blipFill>
        <p:spPr>
          <a:xfrm>
            <a:off x="4875625" y="2724150"/>
            <a:ext cx="3975500" cy="1162050"/>
          </a:xfrm>
          <a:prstGeom prst="rect">
            <a:avLst/>
          </a:prstGeom>
          <a:noFill/>
          <a:ln>
            <a:noFill/>
          </a:ln>
        </p:spPr>
      </p:pic>
      <p:cxnSp>
        <p:nvCxnSpPr>
          <p:cNvPr id="219" name="Google Shape;219;p32"/>
          <p:cNvCxnSpPr/>
          <p:nvPr/>
        </p:nvCxnSpPr>
        <p:spPr>
          <a:xfrm>
            <a:off x="4119575" y="4554150"/>
            <a:ext cx="1961100" cy="0"/>
          </a:xfrm>
          <a:prstGeom prst="straightConnector1">
            <a:avLst/>
          </a:prstGeom>
          <a:noFill/>
          <a:ln cap="flat" cmpd="sng" w="9525">
            <a:solidFill>
              <a:schemeClr val="accent5"/>
            </a:solidFill>
            <a:prstDash val="solid"/>
            <a:round/>
            <a:headEnd len="med" w="med" type="none"/>
            <a:tailEnd len="med" w="med" type="none"/>
          </a:ln>
        </p:spPr>
      </p:cxnSp>
      <p:sp>
        <p:nvSpPr>
          <p:cNvPr id="220" name="Google Shape;220;p32"/>
          <p:cNvSpPr txBox="1"/>
          <p:nvPr/>
        </p:nvSpPr>
        <p:spPr>
          <a:xfrm>
            <a:off x="4494629" y="4173900"/>
            <a:ext cx="16896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Roboto"/>
                <a:ea typeface="Roboto"/>
                <a:cs typeface="Roboto"/>
                <a:sym typeface="Roboto"/>
              </a:rPr>
              <a:t>#3</a:t>
            </a:r>
            <a:endParaRPr sz="1700">
              <a:solidFill>
                <a:schemeClr val="dk1"/>
              </a:solidFill>
              <a:latin typeface="Roboto"/>
              <a:ea typeface="Roboto"/>
              <a:cs typeface="Roboto"/>
              <a:sym typeface="Roboto"/>
            </a:endParaRPr>
          </a:p>
          <a:p>
            <a:pPr indent="0" lvl="0" marL="0" rtl="0" algn="ctr">
              <a:spcBef>
                <a:spcPts val="0"/>
              </a:spcBef>
              <a:spcAft>
                <a:spcPts val="0"/>
              </a:spcAft>
              <a:buNone/>
            </a:pPr>
            <a:r>
              <a:t/>
            </a:r>
            <a:endParaRPr sz="8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Supplies older than 5 years</a:t>
            </a:r>
            <a:endParaRPr sz="1300">
              <a:solidFill>
                <a:schemeClr val="dk1"/>
              </a:solidFill>
              <a:latin typeface="Roboto"/>
              <a:ea typeface="Roboto"/>
              <a:cs typeface="Roboto"/>
              <a:sym typeface="Roboto"/>
            </a:endParaRPr>
          </a:p>
        </p:txBody>
      </p:sp>
      <p:cxnSp>
        <p:nvCxnSpPr>
          <p:cNvPr id="221" name="Google Shape;221;p32"/>
          <p:cNvCxnSpPr/>
          <p:nvPr/>
        </p:nvCxnSpPr>
        <p:spPr>
          <a:xfrm>
            <a:off x="4119575" y="2246713"/>
            <a:ext cx="1961100" cy="0"/>
          </a:xfrm>
          <a:prstGeom prst="straightConnector1">
            <a:avLst/>
          </a:prstGeom>
          <a:noFill/>
          <a:ln cap="flat" cmpd="sng" w="9525">
            <a:solidFill>
              <a:schemeClr val="accent5"/>
            </a:solidFill>
            <a:prstDash val="solid"/>
            <a:round/>
            <a:headEnd len="med" w="med" type="none"/>
            <a:tailEnd len="med" w="med" type="none"/>
          </a:ln>
        </p:spPr>
      </p:cxnSp>
      <p:sp>
        <p:nvSpPr>
          <p:cNvPr id="222" name="Google Shape;222;p32"/>
          <p:cNvSpPr txBox="1"/>
          <p:nvPr/>
        </p:nvSpPr>
        <p:spPr>
          <a:xfrm>
            <a:off x="4401382" y="1816688"/>
            <a:ext cx="19611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Roboto"/>
                <a:ea typeface="Roboto"/>
                <a:cs typeface="Roboto"/>
                <a:sym typeface="Roboto"/>
              </a:rPr>
              <a:t>#1</a:t>
            </a:r>
            <a:endParaRPr sz="1700">
              <a:solidFill>
                <a:schemeClr val="dk1"/>
              </a:solidFill>
              <a:latin typeface="Roboto"/>
              <a:ea typeface="Roboto"/>
              <a:cs typeface="Roboto"/>
              <a:sym typeface="Roboto"/>
            </a:endParaRPr>
          </a:p>
          <a:p>
            <a:pPr indent="0" lvl="0" marL="0" rtl="0" algn="ctr">
              <a:spcBef>
                <a:spcPts val="0"/>
              </a:spcBef>
              <a:spcAft>
                <a:spcPts val="0"/>
              </a:spcAft>
              <a:buNone/>
            </a:pPr>
            <a:r>
              <a:t/>
            </a:r>
            <a:endParaRPr sz="8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Bought vs Rented</a:t>
            </a:r>
            <a:endParaRPr sz="1300">
              <a:solidFill>
                <a:schemeClr val="dk1"/>
              </a:solidFill>
              <a:latin typeface="Roboto"/>
              <a:ea typeface="Roboto"/>
              <a:cs typeface="Roboto"/>
              <a:sym typeface="Roboto"/>
            </a:endParaRPr>
          </a:p>
        </p:txBody>
      </p:sp>
      <p:cxnSp>
        <p:nvCxnSpPr>
          <p:cNvPr id="223" name="Google Shape;223;p32"/>
          <p:cNvCxnSpPr/>
          <p:nvPr/>
        </p:nvCxnSpPr>
        <p:spPr>
          <a:xfrm>
            <a:off x="3052775" y="3258750"/>
            <a:ext cx="1961100" cy="0"/>
          </a:xfrm>
          <a:prstGeom prst="straightConnector1">
            <a:avLst/>
          </a:prstGeom>
          <a:noFill/>
          <a:ln cap="flat" cmpd="sng" w="9525">
            <a:solidFill>
              <a:schemeClr val="accent5"/>
            </a:solidFill>
            <a:prstDash val="solid"/>
            <a:round/>
            <a:headEnd len="med" w="med" type="none"/>
            <a:tailEnd len="med" w="med" type="none"/>
          </a:ln>
        </p:spPr>
      </p:cxnSp>
      <p:sp>
        <p:nvSpPr>
          <p:cNvPr id="224" name="Google Shape;224;p32"/>
          <p:cNvSpPr txBox="1"/>
          <p:nvPr/>
        </p:nvSpPr>
        <p:spPr>
          <a:xfrm>
            <a:off x="2891953" y="2874000"/>
            <a:ext cx="15546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Roboto"/>
                <a:ea typeface="Roboto"/>
                <a:cs typeface="Roboto"/>
                <a:sym typeface="Roboto"/>
              </a:rPr>
              <a:t>#2</a:t>
            </a:r>
            <a:endParaRPr sz="1700">
              <a:solidFill>
                <a:schemeClr val="dk1"/>
              </a:solidFill>
              <a:latin typeface="Roboto"/>
              <a:ea typeface="Roboto"/>
              <a:cs typeface="Roboto"/>
              <a:sym typeface="Roboto"/>
            </a:endParaRPr>
          </a:p>
          <a:p>
            <a:pPr indent="0" lvl="0" marL="0" rtl="0" algn="ctr">
              <a:spcBef>
                <a:spcPts val="0"/>
              </a:spcBef>
              <a:spcAft>
                <a:spcPts val="0"/>
              </a:spcAft>
              <a:buNone/>
            </a:pPr>
            <a:r>
              <a:t/>
            </a:r>
            <a:endParaRPr sz="800">
              <a:solidFill>
                <a:schemeClr val="dk1"/>
              </a:solidFill>
              <a:latin typeface="Roboto"/>
              <a:ea typeface="Roboto"/>
              <a:cs typeface="Roboto"/>
              <a:sym typeface="Roboto"/>
            </a:endParaRPr>
          </a:p>
          <a:p>
            <a:pPr indent="0" lvl="0" marL="0" rtl="0" algn="ctr">
              <a:spcBef>
                <a:spcPts val="0"/>
              </a:spcBef>
              <a:spcAft>
                <a:spcPts val="0"/>
              </a:spcAft>
              <a:buNone/>
            </a:pPr>
            <a:r>
              <a:rPr lang="en" sz="1300">
                <a:solidFill>
                  <a:schemeClr val="dk1"/>
                </a:solidFill>
                <a:latin typeface="Roboto"/>
                <a:ea typeface="Roboto"/>
                <a:cs typeface="Roboto"/>
                <a:sym typeface="Roboto"/>
              </a:rPr>
              <a:t>Number of treks</a:t>
            </a:r>
            <a:endParaRPr sz="13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3"/>
          <p:cNvPicPr preferRelativeResize="0"/>
          <p:nvPr/>
        </p:nvPicPr>
        <p:blipFill rotWithShape="1">
          <a:blip r:embed="rId3">
            <a:alphaModFix/>
          </a:blip>
          <a:srcRect b="0" l="0" r="1468" t="7646"/>
          <a:stretch/>
        </p:blipFill>
        <p:spPr>
          <a:xfrm>
            <a:off x="0" y="0"/>
            <a:ext cx="9144000" cy="5530750"/>
          </a:xfrm>
          <a:prstGeom prst="rect">
            <a:avLst/>
          </a:prstGeom>
          <a:noFill/>
          <a:ln>
            <a:noFill/>
          </a:ln>
        </p:spPr>
      </p:pic>
      <p:sp>
        <p:nvSpPr>
          <p:cNvPr id="230" name="Google Shape;230;p33"/>
          <p:cNvSpPr/>
          <p:nvPr/>
        </p:nvSpPr>
        <p:spPr>
          <a:xfrm rot="-280280">
            <a:off x="674046" y="618609"/>
            <a:ext cx="7035871" cy="4015038"/>
          </a:xfrm>
          <a:prstGeom prst="rect">
            <a:avLst/>
          </a:prstGeom>
          <a:solidFill>
            <a:schemeClr val="dk1"/>
          </a:solidFill>
          <a:ln>
            <a:noFill/>
          </a:ln>
          <a:effectLst>
            <a:outerShdw blurRad="57150" rotWithShape="0" algn="bl" dir="5700000" dist="57150">
              <a:srgbClr val="000000">
                <a:alpha val="58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739975" y="618675"/>
            <a:ext cx="7035900" cy="4015200"/>
          </a:xfrm>
          <a:prstGeom prst="rect">
            <a:avLst/>
          </a:prstGeom>
          <a:solidFill>
            <a:schemeClr val="dk1"/>
          </a:solidFill>
          <a:ln>
            <a:noFill/>
          </a:ln>
          <a:effectLst>
            <a:outerShdw blurRad="57150" rotWithShape="0" algn="bl" dir="5700000" dist="57150">
              <a:srgbClr val="000000">
                <a:alpha val="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1" type="body"/>
          </p:nvPr>
        </p:nvSpPr>
        <p:spPr>
          <a:xfrm>
            <a:off x="709525" y="1477675"/>
            <a:ext cx="7096800" cy="28530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2"/>
              </a:buClr>
              <a:buSzPct val="100000"/>
              <a:buAutoNum type="arabicPeriod"/>
            </a:pPr>
            <a:r>
              <a:rPr lang="en">
                <a:solidFill>
                  <a:schemeClr val="dk2"/>
                </a:solidFill>
              </a:rPr>
              <a:t>That the guides go on the trips as well.</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The guides are both experts at all three trek locations</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The business has brick and mortar locations with warehouses for supplies storage in each location</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Guides already have their supplies needed for each location and will not need log their supplies in the database</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The customers will not bring their own supplies to the trips they will either buy or rent</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They have enough data from each location and bookings to observe trends within the data in order to make assessments</a:t>
            </a:r>
            <a:endParaRPr>
              <a:solidFill>
                <a:schemeClr val="dk2"/>
              </a:solidFill>
            </a:endParaRPr>
          </a:p>
          <a:p>
            <a:pPr indent="-334327" lvl="0" marL="457200" rtl="0" algn="l">
              <a:spcBef>
                <a:spcPts val="0"/>
              </a:spcBef>
              <a:spcAft>
                <a:spcPts val="0"/>
              </a:spcAft>
              <a:buClr>
                <a:schemeClr val="dk2"/>
              </a:buClr>
              <a:buSzPct val="100000"/>
              <a:buAutoNum type="arabicPeriod"/>
            </a:pPr>
            <a:r>
              <a:rPr lang="en">
                <a:solidFill>
                  <a:schemeClr val="dk2"/>
                </a:solidFill>
              </a:rPr>
              <a:t>The equipment will be sold and rented as a set</a:t>
            </a:r>
            <a:endParaRPr>
              <a:solidFill>
                <a:schemeClr val="dk2"/>
              </a:solidFill>
            </a:endParaRPr>
          </a:p>
        </p:txBody>
      </p:sp>
      <p:sp>
        <p:nvSpPr>
          <p:cNvPr id="233" name="Google Shape;233;p33"/>
          <p:cNvSpPr txBox="1"/>
          <p:nvPr>
            <p:ph type="title"/>
          </p:nvPr>
        </p:nvSpPr>
        <p:spPr>
          <a:xfrm>
            <a:off x="775800" y="7915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dk2"/>
                </a:solidFill>
              </a:rPr>
              <a:t>Assumptions made</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